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1" r:id="rId24"/>
    <p:sldId id="312" r:id="rId25"/>
    <p:sldId id="313" r:id="rId26"/>
    <p:sldId id="314" r:id="rId27"/>
    <p:sldId id="282" r:id="rId28"/>
    <p:sldId id="283" r:id="rId29"/>
    <p:sldId id="315" r:id="rId30"/>
    <p:sldId id="316" r:id="rId31"/>
    <p:sldId id="317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Nanum Gothic" panose="020B0600000101010101" charset="-127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NanumGothic ExtraBold" panose="020B0600000101010101" charset="-127"/>
      <p:bold r:id="rId45"/>
    </p:embeddedFont>
    <p:embeddedFont>
      <p:font typeface="Open Sans" panose="020B0600000101010101" charset="0"/>
      <p:regular r:id="rId46"/>
      <p:bold r:id="rId47"/>
      <p:italic r:id="rId48"/>
      <p:boldItalic r:id="rId49"/>
    </p:embeddedFont>
    <p:embeddedFont>
      <p:font typeface="Economica" panose="020B0600000101010101" charset="0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251" autoAdjust="0"/>
  </p:normalViewPr>
  <p:slideViewPr>
    <p:cSldViewPr snapToGrid="0">
      <p:cViewPr varScale="1">
        <p:scale>
          <a:sx n="70" d="100"/>
          <a:sy n="70" d="100"/>
        </p:scale>
        <p:origin x="1421" y="58"/>
      </p:cViewPr>
      <p:guideLst>
        <p:guide orient="horz" pos="1620"/>
        <p:guide pos="32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Nanum Gothic" panose="020B0600000101010101" charset="-127"/>
        <a:ea typeface="Nanum Gothic" panose="020B0600000101010101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 지금부터 팀 D202의 청각 장애인을 위한 일상 소통 보조어플의 발표를 시작하도록 하겠습니다.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0d12ba419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0d12ba419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그렇기에 청각장애인 중 수어를 사용하는 사람이 있지만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수어 통역사 </a:t>
            </a:r>
            <a:r>
              <a:rPr lang="ko-KR" altLang="en-US" dirty="0" smtClean="0"/>
              <a:t>수는</a:t>
            </a:r>
            <a:r>
              <a:rPr lang="ko" dirty="0" smtClean="0"/>
              <a:t>은 </a:t>
            </a:r>
            <a:r>
              <a:rPr lang="ko" dirty="0"/>
              <a:t>필요한 사람 </a:t>
            </a:r>
            <a:r>
              <a:rPr lang="ko" dirty="0" smtClean="0"/>
              <a:t>대</a:t>
            </a:r>
            <a:r>
              <a:rPr lang="ko-KR" altLang="en-US" dirty="0" smtClean="0"/>
              <a:t>비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명당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 꼴입니다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0d12ba419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0d12ba419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이를 해결하기 위한 서비스가 있지만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특정 상황에서만 쓸수 있도록 기능이 한정적입니다.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0d12ba419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60d12ba419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또 이용량이 늘어나고 있음에도 불구하고 이러한 서비스들 마저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곧 종료가 될 예정입니다.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0d12ba419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60d12ba419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이러한 현실 속에서 수어를 사용하기가 편한 사람들도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통역사 수의 부족과 항상 통역사를 대동할 수 없다는 문제로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비장애인과 소통하기위해 필담과 구화를 주로 사용하게 되는 경우가 많습니다.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0d12ba419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60d12ba419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-  필담과 구화, 그러나 이것으로 의사소통을 충분히 진행할 수 있을까요?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0d12ba419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0d12ba419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- 다음 인터뷰를 보겠습니다.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  병원을 방문한 청각장애인이 구화와 필담을 통해 의사 소통(질문, 의사표현)을 하려다 발생한 상황입니다.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  인터뷰 내용을 보시면, 의사가 입으로 대충 말을 해 무슨 말인지 알 수가 없었다고 합니다.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  또, 필담을 해달라고 부탁했으나 바쁘니 보호자를 데리고 오라는 말만 했습니다.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0d12ba41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0d12ba419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 dirty="0">
                <a:solidFill>
                  <a:schemeClr val="dk1"/>
                </a:solidFill>
              </a:rPr>
              <a:t>이러한 상황이 발생하는 이유가 무엇일까요? </a:t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>화면에 보이는 사진은 인기 있는 예능의 한 장면입니다. 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 dirty="0">
                <a:solidFill>
                  <a:schemeClr val="dk1"/>
                </a:solidFill>
              </a:rPr>
              <a:t>귀를 막고 상대의 입모양으로 어떤 말을 하는 지 맞추는 게임이죠.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 dirty="0">
                <a:solidFill>
                  <a:schemeClr val="dk1"/>
                </a:solidFill>
              </a:rPr>
              <a:t>"우"  후?  "우!"  후?”  화내지마. 화내지마. 천천히.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-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이렇듯 구화는 </a:t>
            </a:r>
            <a:r>
              <a:rPr lang="ko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답변할 때 입 모양을 신경 써야하며, 반복해야 하는 경우가 생깁니다.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0d12ba419_7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60d12ba419_7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-"/>
            </a:pPr>
            <a:r>
              <a:rPr lang="ko" dirty="0">
                <a:solidFill>
                  <a:schemeClr val="dk1"/>
                </a:solidFill>
              </a:rPr>
              <a:t>- 또 필담의 경우에는 작성하는데 시간이 걸립니다. 또 이걸 카운터 등 거리가 있는 상대가 보려면 다가오는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-"/>
            </a:pPr>
            <a:r>
              <a:rPr lang="ko" dirty="0">
                <a:solidFill>
                  <a:schemeClr val="dk1"/>
                </a:solidFill>
              </a:rPr>
              <a:t>  등 주의를 기울여야 하며, 답변할 때는 따로 적어서 보여줘야 합니다.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0d12ba419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60d12ba419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dirty="0"/>
              <a:t>즉, 이 사례의 경우,  입모양이나 글을 읽고 쓰기 위해 신경을 기울여야 함으로 인해,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dirty="0"/>
              <a:t>보다 긴 시간과 주의가 필요해 발생한 상황이라고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0d12ba419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60d12ba419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- 이렇듯 모든 서비스가 청각장애인의 입장을 고려하지는 못하고 있으며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이로인해 청각장애인은 소통의 제약을 받고 있습니다.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149adc08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149adc08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목차입니다.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0d12ba419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0d12ba419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이런 상황에서 저희 손말 어플은 다음과 같은 편의를 제공합니다.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	1. 필담에 드는 시간과 번거러움을 줄여 소통의 불편함을 개선하는 것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	2. 음성 없이는 사용할 수 없는 전화 서비스의 이용 가능성 확대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- 어플 손말은 위 기능들을 중심으로 청각장애인들의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  소통을 원활히 할 수 있도록 보조합니다.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0d12ba419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0d12ba419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그럼 어떤 방식으로 이러한 편의를 제공하는지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프로젝트에 대해 보다 상세히 알아보겠습니다.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149adc08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6149adc08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- 어플 손말의 주요 기능을 소개하겠습니다.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 매크로, 수어 통역, 음성 자막 변환, 통화 총 네가지 입니다.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149adc08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149adc08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먼저 매크로 기능 입니다.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필담의 시간이 오래걸리고 상대가 이를 확인하고 필담을 답하는 불편함을 해소시켜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의사소통의 거부감을 낮추기 위한 기능입니다.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- 자주 쓰는 내용, 실시간으로 쓰기 힘든 긴 내용을 미리 등록해두면 편하게 음성으로 출력할 수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494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6149adc08e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6149adc08e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다음은 텍스트 &gt; 음성 번역 기능입니다.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실시간으로 상대와 필담을 주고 받아야 할 때 사용할 수 있도록 한 기능으로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대화상대가 글을 보고 읽고 작성해야하는 불편함을 줄여 소통의 벽을 완화시키고자 하였습니다.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204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6149adc08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6149adc08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한국어를 영어로 번역할 때 스펠링이 잘 떠오르지 않는 것 처럼 수어를 주로 사용하는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사람들에게는 입력이 번거로울 수 있으므로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수어를 주로 사용하는 청각장애인을 위해 수어로 텍스트를 입력할 수 있는 기능또한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준비되어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- 카메라로 수어를 인식하여 Tensorflow lite에 있는 모델로 한글로 번역한 후 글자들을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  조합하는 알고리즘을 통해 텍스트로 입력 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- 수어로 입력하기 편하도록 등록해둔 자주쓰는 단어들을 검색할 수 있는 기능 또한 제공됩니다.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890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149adc08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6149adc08e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마지막으로 통화 번역 기능입니다.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은행 상담 전화, 전화 합격여부 안내, 전화 문의, 지하철 안내 등 음성으로 이루어진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서비스들을 이용할 수 있도록 보조하는 기능입니다.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손말 어플로 전화를 받으면 수어 번역이 가능한 영상 통화를 할 수 있고,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채팅, 매크로, STT, TTS로 청각 장애인과 청인 간의 통화가 가능하도록 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자세한 설명은 시연 후 하도록 하겠습니다.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570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0d12ba419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60d12ba419_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그럼 배 시현님께서 앱 시연을 하도록 하겠습니다.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넵 재형님 나왔습니다.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60d12ba419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60d12ba419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저희가 사용한 기술에 대해 좀 더 상세히 설명해보겠습니다.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149adc08e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6149adc08e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저희 팀은 인공지능 영상 도메인으로써, 텐서플로우를 통한 수어 인식을 진행하였습니다.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데이터는 </a:t>
            </a:r>
            <a:r>
              <a:rPr lang="ko-KR" altLang="en-US" sz="1400" dirty="0" err="1">
                <a:solidFill>
                  <a:schemeClr val="dk1"/>
                </a:solidFill>
              </a:rPr>
              <a:t>수어</a:t>
            </a:r>
            <a:r>
              <a:rPr lang="ko-KR" altLang="en-US" sz="1400" dirty="0">
                <a:solidFill>
                  <a:schemeClr val="dk1"/>
                </a:solidFill>
              </a:rPr>
              <a:t> 지문자로 </a:t>
            </a:r>
            <a:r>
              <a:rPr lang="ko-KR" altLang="en-US" sz="1400" dirty="0" err="1">
                <a:solidFill>
                  <a:schemeClr val="dk1"/>
                </a:solidFill>
              </a:rPr>
              <a:t>라벨링</a:t>
            </a:r>
            <a:r>
              <a:rPr lang="ko-KR" altLang="en-US" sz="1400" dirty="0">
                <a:solidFill>
                  <a:schemeClr val="dk1"/>
                </a:solidFill>
              </a:rPr>
              <a:t> 된 손 이미지를 </a:t>
            </a:r>
            <a:r>
              <a:rPr lang="ko-KR" altLang="en-US" sz="1400" dirty="0" err="1">
                <a:solidFill>
                  <a:schemeClr val="dk1"/>
                </a:solidFill>
              </a:rPr>
              <a:t>어그멘테이션</a:t>
            </a:r>
            <a:r>
              <a:rPr lang="ko-KR" altLang="en-US" sz="1400" dirty="0">
                <a:solidFill>
                  <a:schemeClr val="dk1"/>
                </a:solidFill>
              </a:rPr>
              <a:t> 해서 사용했으며</a:t>
            </a:r>
            <a:r>
              <a:rPr lang="en-US" altLang="ko-KR" sz="1400" dirty="0">
                <a:solidFill>
                  <a:schemeClr val="dk1"/>
                </a:solidFill>
              </a:rPr>
              <a:t>,</a:t>
            </a: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미디어파이프로 손의 </a:t>
            </a:r>
            <a:r>
              <a:rPr lang="en-US" altLang="ko-KR" sz="1400" dirty="0">
                <a:solidFill>
                  <a:schemeClr val="dk1"/>
                </a:solidFill>
              </a:rPr>
              <a:t>3</a:t>
            </a:r>
            <a:r>
              <a:rPr lang="ko-KR" altLang="en-US" sz="1400" dirty="0">
                <a:solidFill>
                  <a:schemeClr val="dk1"/>
                </a:solidFill>
              </a:rPr>
              <a:t>차원 키포인트 좌표를 추출 한 다음 </a:t>
            </a:r>
            <a:endParaRPr lang="en-US" altLang="ko-KR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벡터 </a:t>
            </a:r>
            <a:r>
              <a:rPr lang="ko-KR" altLang="en-US" sz="1400" dirty="0" smtClean="0">
                <a:solidFill>
                  <a:schemeClr val="dk1"/>
                </a:solidFill>
              </a:rPr>
              <a:t>정규화를 </a:t>
            </a:r>
            <a:r>
              <a:rPr lang="ko-KR" altLang="en-US" sz="1400" dirty="0">
                <a:solidFill>
                  <a:schemeClr val="dk1"/>
                </a:solidFill>
              </a:rPr>
              <a:t>이용해 손의 관절들이 이루는 </a:t>
            </a:r>
            <a:r>
              <a:rPr lang="en-US" altLang="ko-KR" sz="1400" dirty="0">
                <a:solidFill>
                  <a:schemeClr val="dk1"/>
                </a:solidFill>
              </a:rPr>
              <a:t>15</a:t>
            </a:r>
            <a:r>
              <a:rPr lang="ko-KR" altLang="en-US" sz="1400" dirty="0">
                <a:solidFill>
                  <a:schemeClr val="dk1"/>
                </a:solidFill>
              </a:rPr>
              <a:t>개의 각도를 구해서</a:t>
            </a:r>
            <a:r>
              <a:rPr lang="en-US" altLang="ko-KR" sz="1400" dirty="0">
                <a:solidFill>
                  <a:schemeClr val="dk1"/>
                </a:solidFill>
              </a:rPr>
              <a:t> </a:t>
            </a:r>
            <a:r>
              <a:rPr lang="ko-KR" altLang="en-US" sz="1400" dirty="0" err="1">
                <a:solidFill>
                  <a:schemeClr val="dk1"/>
                </a:solidFill>
              </a:rPr>
              <a:t>케라스</a:t>
            </a:r>
            <a:r>
              <a:rPr lang="ko-KR" altLang="en-US" sz="1400" dirty="0">
                <a:solidFill>
                  <a:schemeClr val="dk1"/>
                </a:solidFill>
              </a:rPr>
              <a:t> 모델의 인풋으로 사용했고</a:t>
            </a:r>
            <a:endParaRPr lang="en-US" altLang="ko-KR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보시는 것과 같이 </a:t>
            </a:r>
            <a:r>
              <a:rPr lang="ko-KR" altLang="en-US" sz="1400" dirty="0" err="1">
                <a:solidFill>
                  <a:schemeClr val="dk1"/>
                </a:solidFill>
              </a:rPr>
              <a:t>에포크</a:t>
            </a:r>
            <a:r>
              <a:rPr lang="ko-KR" altLang="en-US" sz="1400" dirty="0">
                <a:solidFill>
                  <a:schemeClr val="dk1"/>
                </a:solidFill>
              </a:rPr>
              <a:t> </a:t>
            </a:r>
            <a:r>
              <a:rPr lang="en-US" altLang="ko-KR" sz="1400" dirty="0">
                <a:solidFill>
                  <a:schemeClr val="dk1"/>
                </a:solidFill>
              </a:rPr>
              <a:t>500</a:t>
            </a:r>
            <a:r>
              <a:rPr lang="ko-KR" altLang="en-US" sz="1400" dirty="0">
                <a:solidFill>
                  <a:schemeClr val="dk1"/>
                </a:solidFill>
              </a:rPr>
              <a:t>회에 </a:t>
            </a:r>
            <a:r>
              <a:rPr lang="en-US" altLang="ko-KR" sz="1400" dirty="0">
                <a:solidFill>
                  <a:schemeClr val="dk1"/>
                </a:solidFill>
              </a:rPr>
              <a:t>89</a:t>
            </a:r>
            <a:r>
              <a:rPr lang="ko-KR" altLang="en-US" sz="1400" dirty="0">
                <a:solidFill>
                  <a:schemeClr val="dk1"/>
                </a:solidFill>
              </a:rPr>
              <a:t>퍼센트의 정확도를 가진 모델을</a:t>
            </a:r>
            <a:r>
              <a:rPr lang="en-US" altLang="ko-KR" sz="1400" dirty="0">
                <a:solidFill>
                  <a:schemeClr val="dk1"/>
                </a:solidFill>
              </a:rPr>
              <a:t> </a:t>
            </a:r>
            <a:r>
              <a:rPr lang="ko-KR" altLang="en-US" sz="1400" dirty="0">
                <a:solidFill>
                  <a:schemeClr val="dk1"/>
                </a:solidFill>
              </a:rPr>
              <a:t>구했습니다</a:t>
            </a:r>
            <a:endParaRPr lang="en-US" altLang="ko-KR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</a:rPr>
              <a:t/>
            </a:r>
            <a:br>
              <a:rPr lang="en-US" altLang="ko-KR" sz="1400" dirty="0">
                <a:solidFill>
                  <a:schemeClr val="dk1"/>
                </a:solidFill>
              </a:rPr>
            </a:br>
            <a:r>
              <a:rPr lang="en-US" altLang="ko-KR" sz="1400" dirty="0">
                <a:solidFill>
                  <a:schemeClr val="dk1"/>
                </a:solidFill>
              </a:rPr>
              <a:t/>
            </a:r>
            <a:br>
              <a:rPr lang="en-US" altLang="ko-KR" sz="1400" dirty="0">
                <a:solidFill>
                  <a:schemeClr val="dk1"/>
                </a:solidFill>
              </a:rPr>
            </a:br>
            <a:endParaRPr lang="en-US" altLang="ko-KR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49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1d7356ee3_1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1d7356ee3_1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청각 장애인의 일상을 한 번 들여다 보겠습니다.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149adc08e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6149adc08e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앞서 </a:t>
            </a:r>
            <a:r>
              <a:rPr lang="ko-KR" altLang="en-US" sz="1400" dirty="0" err="1">
                <a:solidFill>
                  <a:schemeClr val="dk1"/>
                </a:solidFill>
              </a:rPr>
              <a:t>설명드린</a:t>
            </a:r>
            <a:r>
              <a:rPr lang="ko-KR" altLang="en-US" sz="1400" dirty="0">
                <a:solidFill>
                  <a:schemeClr val="dk1"/>
                </a:solidFill>
              </a:rPr>
              <a:t> 모델을 안드로이드에서 사용하기 위해 </a:t>
            </a:r>
            <a:r>
              <a:rPr lang="ko-KR" altLang="en-US" sz="1400" dirty="0" err="1">
                <a:solidFill>
                  <a:schemeClr val="dk1"/>
                </a:solidFill>
              </a:rPr>
              <a:t>텐서플로</a:t>
            </a:r>
            <a:r>
              <a:rPr lang="ko-KR" altLang="en-US" sz="1400" dirty="0">
                <a:solidFill>
                  <a:schemeClr val="dk1"/>
                </a:solidFill>
              </a:rPr>
              <a:t> 라이트로 변환했습니다</a:t>
            </a:r>
            <a:r>
              <a:rPr lang="en-US" altLang="ko-KR" sz="140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안드로이드에</a:t>
            </a:r>
            <a:r>
              <a:rPr lang="ko-KR" altLang="en-US" sz="1400" dirty="0">
                <a:solidFill>
                  <a:schemeClr val="dk1"/>
                </a:solidFill>
              </a:rPr>
              <a:t>도 카메라나 </a:t>
            </a:r>
            <a:r>
              <a:rPr lang="ko-KR" altLang="en-US" sz="1400" dirty="0" err="1">
                <a:solidFill>
                  <a:schemeClr val="dk1"/>
                </a:solidFill>
              </a:rPr>
              <a:t>서피스뷰의</a:t>
            </a:r>
            <a:r>
              <a:rPr lang="ko-KR" altLang="en-US" sz="1400" dirty="0"/>
              <a:t> 데이터를 이용해 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미디어 파이프로 손의 키포인트를 추출 하고 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벡터로 정규화 된 각도를 계산하여 변환한 </a:t>
            </a:r>
            <a:r>
              <a:rPr lang="ko-KR" altLang="en-US" sz="1400" dirty="0" err="1"/>
              <a:t>텐서플로</a:t>
            </a:r>
            <a:r>
              <a:rPr lang="ko-KR" altLang="en-US" sz="1400" dirty="0"/>
              <a:t> 라이트 모델로 </a:t>
            </a:r>
            <a:r>
              <a:rPr lang="ko-KR" altLang="en-US" sz="1400" dirty="0" err="1"/>
              <a:t>인퍼런스하여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인식한 </a:t>
            </a:r>
            <a:r>
              <a:rPr lang="ko-KR" altLang="en-US" sz="1400" dirty="0" err="1"/>
              <a:t>수어에</a:t>
            </a:r>
            <a:r>
              <a:rPr lang="ko-KR" altLang="en-US" sz="1400" dirty="0"/>
              <a:t> 맞는 문자를 가져온 후 화면에 실시간으로 출력합니다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72418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6149adc08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6149adc08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통화기능의 경우는 </a:t>
            </a:r>
            <a:r>
              <a:rPr lang="ko-KR" altLang="en-US" dirty="0"/>
              <a:t>전화와 </a:t>
            </a:r>
            <a:r>
              <a:rPr lang="ko" dirty="0"/>
              <a:t>Web</a:t>
            </a:r>
            <a:r>
              <a:rPr lang="en-US" altLang="ko" dirty="0"/>
              <a:t>RTC</a:t>
            </a:r>
            <a:r>
              <a:rPr lang="ko" dirty="0"/>
              <a:t>를 이용해 </a:t>
            </a:r>
            <a:r>
              <a:rPr lang="ko-KR" altLang="en-US" dirty="0"/>
              <a:t>구현했습니다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000000"/>
                </a:solidFill>
              </a:rPr>
              <a:t>안드로이드의 </a:t>
            </a:r>
            <a:r>
              <a:rPr lang="ko-KR" altLang="en-US" dirty="0" err="1">
                <a:solidFill>
                  <a:srgbClr val="000000"/>
                </a:solidFill>
              </a:rPr>
              <a:t>브로드캐스트</a:t>
            </a:r>
            <a:r>
              <a:rPr lang="ko-KR" altLang="en-US" dirty="0">
                <a:solidFill>
                  <a:srgbClr val="000000"/>
                </a:solidFill>
              </a:rPr>
              <a:t> 리시버와 텔레콤 매니저로 전화 수신과 발신 및 통화 상태 감지 후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000000"/>
                </a:solidFill>
              </a:rPr>
              <a:t>앱 알림의 전화 받기를 누르면 서로의 </a:t>
            </a:r>
            <a:r>
              <a:rPr lang="ko" dirty="0">
                <a:solidFill>
                  <a:schemeClr val="dk1"/>
                </a:solidFill>
              </a:rPr>
              <a:t>휴대폰 번호로 </a:t>
            </a:r>
            <a:r>
              <a:rPr lang="ko-KR" altLang="en-US" dirty="0">
                <a:solidFill>
                  <a:schemeClr val="dk1"/>
                </a:solidFill>
              </a:rPr>
              <a:t>고유한 </a:t>
            </a:r>
            <a:r>
              <a:rPr lang="ko" dirty="0">
                <a:solidFill>
                  <a:schemeClr val="dk1"/>
                </a:solidFill>
              </a:rPr>
              <a:t>웹RTC 세션을 생성하고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참가합니다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영상 인풋이 카메라가 아닌 </a:t>
            </a:r>
            <a:r>
              <a:rPr lang="en-US" altLang="ko-KR" dirty="0">
                <a:solidFill>
                  <a:schemeClr val="dk1"/>
                </a:solidFill>
              </a:rPr>
              <a:t>WebRTC</a:t>
            </a:r>
            <a:r>
              <a:rPr lang="ko-KR" altLang="en-US" dirty="0">
                <a:solidFill>
                  <a:schemeClr val="dk1"/>
                </a:solidFill>
              </a:rPr>
              <a:t>의 미디어 스트림이기 때문에 </a:t>
            </a:r>
            <a:endParaRPr lang="en-US" altLang="ko-K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서피스</a:t>
            </a:r>
            <a:r>
              <a:rPr lang="ko-KR" altLang="en-US" dirty="0">
                <a:solidFill>
                  <a:schemeClr val="dk1"/>
                </a:solidFill>
              </a:rPr>
              <a:t> 뷰의 영상 데이터를 비트맵으로 변환 후 </a:t>
            </a:r>
            <a:endParaRPr lang="en-US" altLang="ko-K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미디어파이프의 인풋으로 사용해서 키포인트와 각도를 추출하고</a:t>
            </a:r>
            <a:endParaRPr lang="en-US" altLang="ko-K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다시 </a:t>
            </a:r>
            <a:r>
              <a:rPr lang="ko-KR" altLang="en-US" dirty="0" err="1">
                <a:solidFill>
                  <a:schemeClr val="dk1"/>
                </a:solidFill>
              </a:rPr>
              <a:t>서피스뷰로</a:t>
            </a:r>
            <a:r>
              <a:rPr lang="ko-KR" altLang="en-US" dirty="0">
                <a:solidFill>
                  <a:schemeClr val="dk1"/>
                </a:solidFill>
              </a:rPr>
              <a:t> 화면에 그려줍니다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이 과정에서 추출된 각도 데이터로 </a:t>
            </a:r>
            <a:r>
              <a:rPr lang="ko-KR" altLang="en-US" dirty="0" err="1">
                <a:solidFill>
                  <a:schemeClr val="dk1"/>
                </a:solidFill>
              </a:rPr>
              <a:t>수어</a:t>
            </a:r>
            <a:r>
              <a:rPr lang="ko-KR" altLang="en-US" dirty="0">
                <a:solidFill>
                  <a:schemeClr val="dk1"/>
                </a:solidFill>
              </a:rPr>
              <a:t> 번역과 동일하게 문자를 구할 수 있습니다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/>
              <a:t>파이어베이스</a:t>
            </a:r>
            <a:r>
              <a:rPr lang="ko-KR" altLang="en-US" dirty="0"/>
              <a:t> 리얼타임 데이터베이스로 번역 결과와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매크로</a:t>
            </a:r>
            <a:r>
              <a:rPr lang="en-US" altLang="ko-KR" dirty="0"/>
              <a:t>, STT </a:t>
            </a:r>
            <a:r>
              <a:rPr lang="ko-KR" altLang="en-US" dirty="0"/>
              <a:t>같은 모든 텍스트 데이터를 실시간으로 전송하고 출력합니다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무거운 기능이 많기 때문에 매크로 리스트에는 </a:t>
            </a:r>
            <a:r>
              <a:rPr lang="ko-KR" altLang="en-US" dirty="0" err="1"/>
              <a:t>페이지네이션을</a:t>
            </a:r>
            <a:r>
              <a:rPr lang="ko-KR" altLang="en-US" dirty="0"/>
              <a:t> 적용하여 최대한 리소스 낭비를 줄이려고 노력했고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/>
              <a:t>수어</a:t>
            </a:r>
            <a:r>
              <a:rPr lang="ko-KR" altLang="en-US" dirty="0"/>
              <a:t> 인식중인 화면도 카메라 입력과 동일한 </a:t>
            </a:r>
            <a:r>
              <a:rPr lang="en-US" altLang="ko-KR" dirty="0"/>
              <a:t>30</a:t>
            </a:r>
            <a:r>
              <a:rPr lang="ko-KR" altLang="en-US" dirty="0"/>
              <a:t>프레임으로 구현되어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521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149adc08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6149adc08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- 프로젝트의 구성도 입니다.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AI 부분은 jupyterhub를 사용해 모델을 학습하고 텐서플로 라이트로 변환하여 안드로이드에서 사용했고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서버는 스프링 부트 서버에 SSL과 시큐리티를 적용했고 Docker와 Jenkins로 자동 배포를 구현했습니다.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안드로이드는 레트로핏으로 스프링 서버와 통신하고 실시간 통화를 위해 openVidu와 Firebase를 사용합니다.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6149adc08e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6149adc08e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기술 스택입니다. 앞서 보여드린 기능들에 사용되었습니다.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61d7356ee3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61d7356ee3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빠른 배포와 검수 통과를 위해 앱 기획 단계부터 체크리스트를 작성했고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구글 가이드 라인에 최대한 맞춰서 개발을 진행해서(다음화면)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60d12ba419_7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60d12ba419_7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검토 요청 2일만에 검수에 통과하여 현재 손말 앱은 구글 플레이 </a:t>
            </a:r>
            <a:r>
              <a:rPr lang="ko" dirty="0" smtClean="0">
                <a:solidFill>
                  <a:schemeClr val="dk1"/>
                </a:solidFill>
              </a:rPr>
              <a:t>스토어에</a:t>
            </a:r>
            <a:r>
              <a:rPr lang="en-US" altLang="ko" dirty="0" smtClean="0">
                <a:solidFill>
                  <a:schemeClr val="dk1"/>
                </a:solidFill>
              </a:rPr>
              <a:t> 1</a:t>
            </a:r>
            <a:r>
              <a:rPr lang="ko-KR" altLang="en-US" dirty="0" smtClean="0">
                <a:solidFill>
                  <a:schemeClr val="dk1"/>
                </a:solidFill>
              </a:rPr>
              <a:t>차 버전으로 </a:t>
            </a:r>
            <a:r>
              <a:rPr lang="ko" dirty="0" smtClean="0">
                <a:solidFill>
                  <a:schemeClr val="dk1"/>
                </a:solidFill>
              </a:rPr>
              <a:t>배포가 </a:t>
            </a:r>
            <a:r>
              <a:rPr lang="ko" dirty="0">
                <a:solidFill>
                  <a:schemeClr val="dk1"/>
                </a:solidFill>
              </a:rPr>
              <a:t>돼서 누구나 다운로드 받을 수 있습니다.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등록된 버전은 지난 주에 개발된 버전이며 일부 기능이 빠져있고, 현재 업데이트 검수중에 있습니다.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6149adc08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6149adc08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6149adc08e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6149adc08e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청각 장애인의 생활 통역권 확대 서비스 손말,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모두가 더불어가는 세상에 기여할 수 있기를 바랍니다.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61d7356e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61d7356e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감사합니다. Q&amp;A 받아요.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60d12ba419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60d12ba419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 서비스의 기획 배경을 설명드리겠습니다.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0d12ba41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0d12ba41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지금부터, 상황을 하나 드리겠습니다. 청각 장애인의 입자에서 생각해주세요.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60d12ba41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60d12ba41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카페에 도착한 당신은, 아메리카노에 얼음을 적게 넣고 싶습니다.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0d12ba41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60d12ba41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아메리카노에 얼음 적게, 청각장애인인 당신은 어떻게 주문하실건가요?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1d7356ee3_1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1d7356ee3_1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청각 장애인의 의사소통 방법에는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수어, 필담, 구화가 있습니다.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149adc08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6149adc08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수어란 손으로 대화하는 것으로, 주로 수어 사용자들 사이에서 사용하게 됩니다.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필담이란, 직접 글로 써서 소통하는 방식을 말하고 수어를 모르는 사람과 사용하는 주요 수단이며,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구화란, 상대가 하는 말을 입모양으로 알아보는 것을 의미합니다.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마찬가지로 수어를 모르는 사람과 주로 사용하게 됩니다.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청각장애인 중에는 수어를 위주로 사용하는사람, 필담과 구화를 위주로 사용하는 사람이 모두 존재합니다.</a:t>
            </a: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20B898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20B898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20B898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20B898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154100" y="134850"/>
            <a:ext cx="105900" cy="624000"/>
          </a:xfrm>
          <a:prstGeom prst="rect">
            <a:avLst/>
          </a:prstGeom>
          <a:solidFill>
            <a:srgbClr val="20B8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20B8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 b="1"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b="1"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b="1"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b="1"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b="1"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b="1"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b="1"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b="1"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b="1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1500"/>
              <a:buFont typeface="Nanum Gothic"/>
              <a:buNone/>
              <a:defRPr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1200"/>
              <a:buFont typeface="Nanum Gothic"/>
              <a:buNone/>
              <a:defRPr sz="12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 1">
  <p:cSld name="TITLE_AND_BODY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54100" y="134850"/>
            <a:ext cx="105900" cy="624000"/>
          </a:xfrm>
          <a:prstGeom prst="rect">
            <a:avLst/>
          </a:prstGeom>
          <a:solidFill>
            <a:srgbClr val="20B8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20B8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 b="1"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b="1"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b="1"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b="1"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b="1"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b="1"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b="1"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b="1"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b="1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1500"/>
              <a:buFont typeface="Nanum Gothic"/>
              <a:buNone/>
              <a:defRPr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Font typeface="Nanum Gothic"/>
              <a:buNone/>
              <a:defRPr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1200"/>
              <a:buFont typeface="Nanum Gothic"/>
              <a:buNone/>
              <a:defRPr sz="12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3900"/>
              <a:buFont typeface="Nanum Gothic"/>
              <a:buNone/>
              <a:defRPr sz="39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349275" y="1091550"/>
            <a:ext cx="4073100" cy="312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4711125" y="1057225"/>
            <a:ext cx="4073100" cy="312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20B8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20B8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B898"/>
              </a:buClr>
              <a:buSzPts val="4200"/>
              <a:buNone/>
              <a:defRPr>
                <a:solidFill>
                  <a:srgbClr val="20B89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 b="1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헤더 1">
  <p:cSld name="SECTION_HEADER_1">
    <p:bg>
      <p:bgPr>
        <a:solidFill>
          <a:srgbClr val="20B898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3" name="Google Shape;53;p9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898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청각 장애인을 위한 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일상 소통 보조 어플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294967295"/>
          </p:nvPr>
        </p:nvSpPr>
        <p:spPr>
          <a:xfrm>
            <a:off x="7585700" y="4299825"/>
            <a:ext cx="22626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b="1">
                <a:solidFill>
                  <a:schemeClr val="lt1"/>
                </a:solidFill>
              </a:rPr>
              <a:t>Team :  D202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4294967295"/>
          </p:nvPr>
        </p:nvSpPr>
        <p:spPr>
          <a:xfrm>
            <a:off x="3274700" y="1586225"/>
            <a:ext cx="2763600" cy="3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ko" sz="1255" b="1">
                <a:solidFill>
                  <a:srgbClr val="F9F8F8"/>
                </a:solidFill>
                <a:latin typeface="Nanum Gothic"/>
                <a:ea typeface="Nanum Gothic"/>
                <a:cs typeface="Nanum Gothic"/>
                <a:sym typeface="Nanum Gothic"/>
              </a:rPr>
              <a:t>SSAFY 7기 특화 프로젝트 최종 발표</a:t>
            </a:r>
            <a:endParaRPr sz="1255" b="1">
              <a:solidFill>
                <a:srgbClr val="F9F8F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손말 어플의 필요성</a:t>
            </a:r>
            <a:endParaRPr sz="1350"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청각 장애인에 비해 부족한 통역사의 수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9000" y="2063850"/>
            <a:ext cx="2081676" cy="13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8400150" y="1826475"/>
            <a:ext cx="6250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시도별 등록 청각·언어장애인 대비 </a:t>
            </a:r>
            <a:endParaRPr sz="2400" b="1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20B898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수어통역센터</a:t>
            </a:r>
            <a:r>
              <a:rPr lang="ko" sz="24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비율은 </a:t>
            </a:r>
            <a:r>
              <a:rPr lang="ko" sz="2500" b="1">
                <a:solidFill>
                  <a:srgbClr val="20B898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최대 28.8배</a:t>
            </a:r>
            <a:r>
              <a:rPr lang="ko" sz="24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endParaRPr sz="2400" b="1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20B898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수어통역사</a:t>
            </a:r>
            <a:r>
              <a:rPr lang="ko" sz="24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비율은 최대 </a:t>
            </a:r>
            <a:r>
              <a:rPr lang="ko" sz="2500" b="1">
                <a:solidFill>
                  <a:srgbClr val="20B898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7.2배</a:t>
            </a:r>
            <a:r>
              <a:rPr lang="ko" sz="24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까지 </a:t>
            </a:r>
            <a:endParaRPr sz="2400" b="1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차이가 나는 것으로 나타났다.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9313550" y="0"/>
            <a:ext cx="34986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문제점 1. 적은 통역사 비율</a:t>
            </a:r>
            <a:endParaRPr sz="1500" b="1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문제점 2. 사생활 보장 안됨</a:t>
            </a:r>
            <a:endParaRPr sz="1500" b="1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문제점 3. 간단한 일상생활 조차 통역사 매칭을 해야하는 번거로움</a:t>
            </a:r>
            <a:endParaRPr sz="1500" b="1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1634700" y="4055875"/>
            <a:ext cx="5755800" cy="49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615800" y="4093375"/>
            <a:ext cx="572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농인과 통역사</a:t>
            </a:r>
            <a:r>
              <a:rPr lang="ko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lang="ko-KR" altLang="en-US" sz="1500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수는</a:t>
            </a:r>
            <a:r>
              <a:rPr lang="ko" sz="1500" dirty="0" smtClean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최대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200명당 1</a:t>
            </a:r>
            <a:r>
              <a:rPr lang="ko" sz="1500" b="1" dirty="0" smtClean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명</a:t>
            </a:r>
            <a:r>
              <a:rPr lang="en-US" altLang="ko" sz="1500" b="1" dirty="0" smtClean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500" b="1" dirty="0" smtClean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꼴</a:t>
            </a:r>
            <a:endParaRPr sz="15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75" y="1013373"/>
            <a:ext cx="4970644" cy="27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1236450" y="4713300"/>
            <a:ext cx="656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2"/>
                </a:solidFill>
                <a:latin typeface="Nanum Gothic" panose="020B0600000101010101" charset="-127"/>
                <a:ea typeface="Nanum Gothic" panose="020B0600000101010101" charset="-127"/>
              </a:rPr>
              <a:t>방송통신위원회 Youtube - [방직탐 시즌 3] EP01 수어통역사 직업의 모든 것!</a:t>
            </a:r>
            <a:endParaRPr sz="900" dirty="0">
              <a:solidFill>
                <a:schemeClr val="dk2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9p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2122600" y="4093950"/>
            <a:ext cx="4925100" cy="49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손말 어플의 필요성</a:t>
            </a:r>
            <a:endParaRPr sz="1350"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청각장애인을 위한 서비스의 부실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2443475" y="4131450"/>
            <a:ext cx="4741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이용량은 </a:t>
            </a:r>
            <a:r>
              <a:rPr lang="ko"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증가</a:t>
            </a: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하고 있지만, 곧 </a:t>
            </a:r>
            <a:r>
              <a:rPr lang="ko"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</a:t>
            </a:r>
            <a:r>
              <a:rPr lang="ko" sz="1500" b="1">
                <a:solidFill>
                  <a:srgbClr val="202020"/>
                </a:solidFill>
                <a:latin typeface="Nanum Gothic"/>
                <a:ea typeface="Nanum Gothic"/>
                <a:cs typeface="Nanum Gothic"/>
                <a:sym typeface="Nanum Gothic"/>
              </a:rPr>
              <a:t>가</a:t>
            </a:r>
            <a:r>
              <a:rPr lang="ko"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 종료</a:t>
            </a: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될 예정</a:t>
            </a:r>
            <a:endParaRPr sz="1600" b="1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50" y="967450"/>
            <a:ext cx="5445490" cy="30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1236450" y="4713300"/>
            <a:ext cx="656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2"/>
                </a:solidFill>
                <a:latin typeface="Nanum Gothic" panose="020B0600000101010101" charset="-127"/>
                <a:ea typeface="Nanum Gothic" panose="020B0600000101010101" charset="-127"/>
              </a:rPr>
              <a:t>YTN Youtube - 장애인 ‘소통 징검다리’... “목소리 빌려드립니다.”</a:t>
            </a:r>
            <a:endParaRPr sz="900" dirty="0">
              <a:solidFill>
                <a:schemeClr val="dk2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10p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2122600" y="4093950"/>
            <a:ext cx="4925100" cy="49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손말 어플의 필요성</a:t>
            </a:r>
            <a:endParaRPr sz="1350"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청각장애인을 위한 서비스의 부실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443475" y="4131450"/>
            <a:ext cx="4741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이용량은 </a:t>
            </a:r>
            <a:r>
              <a:rPr lang="ko"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증가</a:t>
            </a: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하고 있지만, 곧 </a:t>
            </a:r>
            <a:r>
              <a:rPr lang="ko"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</a:t>
            </a:r>
            <a:r>
              <a:rPr lang="ko" sz="1500" b="1">
                <a:solidFill>
                  <a:srgbClr val="202020"/>
                </a:solidFill>
                <a:latin typeface="Nanum Gothic"/>
                <a:ea typeface="Nanum Gothic"/>
                <a:cs typeface="Nanum Gothic"/>
                <a:sym typeface="Nanum Gothic"/>
              </a:rPr>
              <a:t>가</a:t>
            </a:r>
            <a:r>
              <a:rPr lang="ko"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 종료</a:t>
            </a: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될 예정</a:t>
            </a:r>
            <a:endParaRPr sz="1600" b="1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t="4400" b="63072"/>
          <a:stretch/>
        </p:blipFill>
        <p:spPr>
          <a:xfrm>
            <a:off x="2351500" y="938325"/>
            <a:ext cx="4332250" cy="297525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8550900" y="4667100"/>
            <a:ext cx="593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11p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청각 장애인의 비장애인과의 소통 방법</a:t>
            </a:r>
            <a:endParaRPr sz="1350"/>
          </a:p>
        </p:txBody>
      </p:sp>
      <p:sp>
        <p:nvSpPr>
          <p:cNvPr id="180" name="Google Shape;180;p22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필담과 구화</a:t>
            </a: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r="50614"/>
          <a:stretch/>
        </p:blipFill>
        <p:spPr>
          <a:xfrm>
            <a:off x="1127925" y="1223325"/>
            <a:ext cx="2741248" cy="312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/>
        </p:nvSpPr>
        <p:spPr>
          <a:xfrm>
            <a:off x="4068550" y="2232613"/>
            <a:ext cx="1103700" cy="1103700"/>
          </a:xfrm>
          <a:prstGeom prst="mathPlus">
            <a:avLst>
              <a:gd name="adj1" fmla="val 23520"/>
            </a:avLst>
          </a:prstGeom>
          <a:solidFill>
            <a:srgbClr val="20B8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12p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4">
            <a:alphaModFix/>
          </a:blip>
          <a:srcRect l="16730" r="16214"/>
          <a:stretch/>
        </p:blipFill>
        <p:spPr>
          <a:xfrm>
            <a:off x="6265300" y="2608600"/>
            <a:ext cx="1747800" cy="17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5">
            <a:alphaModFix/>
          </a:blip>
          <a:srcRect l="21626" r="17778"/>
          <a:stretch/>
        </p:blipFill>
        <p:spPr>
          <a:xfrm>
            <a:off x="5402125" y="1223325"/>
            <a:ext cx="1617874" cy="15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필담, 구화의 문제점</a:t>
            </a:r>
            <a:endParaRPr sz="1350"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3166838" y="832775"/>
            <a:ext cx="54639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rgbClr val="202020"/>
                </a:solidFill>
              </a:rPr>
              <a:t>“ 필담, 구화로 </a:t>
            </a:r>
            <a:r>
              <a:rPr lang="ko" sz="2000" dirty="0">
                <a:solidFill>
                  <a:srgbClr val="20B898"/>
                </a:solidFill>
              </a:rPr>
              <a:t>충분할까</a:t>
            </a:r>
            <a:r>
              <a:rPr lang="ko" sz="2000" dirty="0">
                <a:solidFill>
                  <a:srgbClr val="202020"/>
                </a:solidFill>
              </a:rPr>
              <a:t>? ”</a:t>
            </a:r>
            <a:endParaRPr sz="2000" dirty="0">
              <a:solidFill>
                <a:srgbClr val="202020"/>
              </a:solidFill>
            </a:endParaRPr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의문 제기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400" y="1455275"/>
            <a:ext cx="3951900" cy="316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13p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4372625" y="1860175"/>
            <a:ext cx="4153800" cy="2631600"/>
          </a:xfrm>
          <a:prstGeom prst="rect">
            <a:avLst/>
          </a:prstGeom>
          <a:noFill/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필담, 구화의 문제 사례</a:t>
            </a:r>
            <a:endParaRPr sz="1350"/>
          </a:p>
        </p:txBody>
      </p:sp>
      <p:sp>
        <p:nvSpPr>
          <p:cNvPr id="201" name="Google Shape;201;p24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청각장애인의 병원에서 겪은 일 인터뷰</a:t>
            </a:r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50" y="1860175"/>
            <a:ext cx="3525250" cy="263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4"/>
          <p:cNvCxnSpPr>
            <a:endCxn id="204" idx="3"/>
          </p:cNvCxnSpPr>
          <p:nvPr/>
        </p:nvCxnSpPr>
        <p:spPr>
          <a:xfrm>
            <a:off x="-1943706" y="3961950"/>
            <a:ext cx="1867500" cy="93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/>
          <p:nvPr/>
        </p:nvCxnSpPr>
        <p:spPr>
          <a:xfrm rot="10800000" flipH="1">
            <a:off x="-2391823" y="4219602"/>
            <a:ext cx="2213400" cy="30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4"/>
          <p:cNvSpPr txBox="1"/>
          <p:nvPr/>
        </p:nvSpPr>
        <p:spPr>
          <a:xfrm>
            <a:off x="4518350" y="2043775"/>
            <a:ext cx="43173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“의사가 바쁘다는 표정을 지으면서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입으로 대충</a:t>
            </a:r>
            <a:r>
              <a:rPr lang="ko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말을 하는데, 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무슨 말인지 도저히 알 수가 없었어요.</a:t>
            </a: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그래서 </a:t>
            </a:r>
            <a:r>
              <a:rPr lang="ko" sz="16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필담</a:t>
            </a:r>
            <a:r>
              <a:rPr lang="ko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해달라고 부탁했는데 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바쁘다고, 쓸 시간이 없다</a:t>
            </a: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고,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보호자를 데리고 오라는 말만 했습니다..”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186600" y="1078763"/>
            <a:ext cx="877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"소통불통" 이비인후과에... 청각장애인들 “도저히 못 믿겠다!”</a:t>
            </a:r>
            <a:endParaRPr sz="2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14p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1762200" y="4063300"/>
            <a:ext cx="5315400" cy="49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필담, 구화의 문제 사례</a:t>
            </a:r>
            <a:endParaRPr sz="1350"/>
          </a:p>
        </p:txBody>
      </p:sp>
      <p:sp>
        <p:nvSpPr>
          <p:cNvPr id="215" name="Google Shape;215;p25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병원 사례 분석</a:t>
            </a:r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l="4607" r="37652"/>
          <a:stretch/>
        </p:blipFill>
        <p:spPr>
          <a:xfrm>
            <a:off x="4597450" y="1312000"/>
            <a:ext cx="2560800" cy="23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200" y="1312013"/>
            <a:ext cx="2461500" cy="2367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1990825" y="4100800"/>
            <a:ext cx="617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구화 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: 답변할 때 입 모양을 </a:t>
            </a: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신경 써야하며, 반복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해야한다.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2153750" y="1373088"/>
            <a:ext cx="68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후?</a:t>
            </a:r>
            <a:endParaRPr sz="24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15p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필담, 구화의 문제 사례</a:t>
            </a:r>
            <a:endParaRPr sz="1350"/>
          </a:p>
        </p:txBody>
      </p:sp>
      <p:sp>
        <p:nvSpPr>
          <p:cNvPr id="226" name="Google Shape;226;p26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병원 사례 분석</a:t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1787100" y="4055875"/>
            <a:ext cx="5315400" cy="49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1926575" y="4109425"/>
            <a:ext cx="535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필담 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:  작성 </a:t>
            </a: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시간이 오래 걸리고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, 먼 거리에서는 </a:t>
            </a:r>
            <a:r>
              <a:rPr lang="ko" sz="1500" b="1">
                <a:latin typeface="Nanum Gothic"/>
                <a:ea typeface="Nanum Gothic"/>
                <a:cs typeface="Nanum Gothic"/>
                <a:sym typeface="Nanum Gothic"/>
              </a:rPr>
              <a:t>보기 어려움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t="-10424" r="-10424"/>
          <a:stretch/>
        </p:blipFill>
        <p:spPr>
          <a:xfrm>
            <a:off x="2713900" y="615086"/>
            <a:ext cx="3888000" cy="325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16p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/>
          <p:nvPr/>
        </p:nvSpPr>
        <p:spPr>
          <a:xfrm>
            <a:off x="745550" y="1407125"/>
            <a:ext cx="3498600" cy="2758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필담, 구화의 문제 사례</a:t>
            </a: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병원 사례 결론</a:t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311700" y="1827241"/>
            <a:ext cx="442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Nanum Gothic"/>
                <a:ea typeface="Nanum Gothic"/>
                <a:cs typeface="Nanum Gothic"/>
                <a:sym typeface="Nanum Gothic"/>
              </a:rPr>
              <a:t>상대가 </a:t>
            </a:r>
            <a:r>
              <a:rPr lang="ko" sz="1800" b="1" dirty="0">
                <a:latin typeface="Nanum Gothic"/>
                <a:ea typeface="Nanum Gothic"/>
                <a:cs typeface="Nanum Gothic"/>
                <a:sym typeface="Nanum Gothic"/>
              </a:rPr>
              <a:t>주의를 기울여야 하는 </a:t>
            </a:r>
            <a:endParaRPr sz="18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Nanum Gothic"/>
                <a:ea typeface="Nanum Gothic"/>
                <a:cs typeface="Nanum Gothic"/>
                <a:sym typeface="Nanum Gothic"/>
              </a:rPr>
              <a:t>소통 방식으로 인해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의사소통 갈등</a:t>
            </a:r>
            <a:r>
              <a:rPr lang="ko" sz="1800" dirty="0">
                <a:latin typeface="Nanum Gothic"/>
                <a:ea typeface="Nanum Gothic"/>
                <a:cs typeface="Nanum Gothic"/>
                <a:sym typeface="Nanum Gothic"/>
              </a:rPr>
              <a:t>이 발생</a:t>
            </a:r>
            <a:endParaRPr sz="1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275" y="1407125"/>
            <a:ext cx="3498601" cy="275820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17p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/>
          <p:nvPr/>
        </p:nvSpPr>
        <p:spPr>
          <a:xfrm>
            <a:off x="960600" y="1990800"/>
            <a:ext cx="7196400" cy="131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0B898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손말 어플의 필요성</a:t>
            </a:r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청각 장애인의 서비스 이용 영역 제한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1028700" y="2362650"/>
            <a:ext cx="712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청각 장애인은 소통의 제약을 받고 있다.</a:t>
            </a:r>
            <a:endParaRPr sz="24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18p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260750" y="1315475"/>
            <a:ext cx="40452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Contents</a:t>
            </a:r>
            <a:endParaRPr b="1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50784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UCC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기획 배경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프로젝트 개요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기술 소개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Q &amp; A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" name="Google Shape;69;p11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 1p</a:t>
            </a:r>
            <a:endParaRPr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손말 어플의 필요성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932725" y="2194200"/>
            <a:ext cx="47031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600"/>
              <a:t>1. 필담의 </a:t>
            </a:r>
            <a:r>
              <a:rPr lang="ko" sz="1600">
                <a:solidFill>
                  <a:srgbClr val="20B898"/>
                </a:solidFill>
              </a:rPr>
              <a:t>소요 시간을 줄여</a:t>
            </a:r>
            <a:r>
              <a:rPr lang="ko" sz="1600"/>
              <a:t> 소통의 불편함 개선      </a:t>
            </a:r>
            <a:endParaRPr sz="1600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6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손말 어플의 제공 편의</a:t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644" y="1752575"/>
            <a:ext cx="1937750" cy="19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932725" y="2903225"/>
            <a:ext cx="53760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2. </a:t>
            </a:r>
            <a:r>
              <a:rPr lang="ko" sz="1600">
                <a:solidFill>
                  <a:srgbClr val="20B898"/>
                </a:solidFill>
              </a:rPr>
              <a:t>음성으로 제공되는 서비스</a:t>
            </a:r>
            <a:r>
              <a:rPr lang="ko" sz="1600"/>
              <a:t>의 이용 가능성 확대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59" name="Google Shape;259;p29"/>
          <p:cNvSpPr/>
          <p:nvPr/>
        </p:nvSpPr>
        <p:spPr>
          <a:xfrm>
            <a:off x="712900" y="1752525"/>
            <a:ext cx="4958100" cy="1933200"/>
          </a:xfrm>
          <a:prstGeom prst="rect">
            <a:avLst/>
          </a:prstGeom>
          <a:noFill/>
          <a:ln w="9525" cap="flat" cmpd="sng">
            <a:solidFill>
              <a:srgbClr val="20B898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19p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898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2577900" y="2712400"/>
            <a:ext cx="39882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프로젝트 개요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80375" y="91275"/>
            <a:ext cx="548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손말</a:t>
            </a:r>
            <a:r>
              <a:rPr lang="ko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청각 장애인을 위한 일상 소통 보조 어플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3216750" y="567550"/>
            <a:ext cx="27105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0">
                <a:solidFill>
                  <a:schemeClr val="lt1"/>
                </a:solidFill>
              </a:rPr>
              <a:t>03</a:t>
            </a:r>
            <a:endParaRPr sz="15000">
              <a:solidFill>
                <a:schemeClr val="lt1"/>
              </a:solidFill>
            </a:endParaRPr>
          </a:p>
        </p:txBody>
      </p:sp>
      <p:cxnSp>
        <p:nvCxnSpPr>
          <p:cNvPr id="269" name="Google Shape;269;p30"/>
          <p:cNvCxnSpPr/>
          <p:nvPr/>
        </p:nvCxnSpPr>
        <p:spPr>
          <a:xfrm>
            <a:off x="130600" y="369700"/>
            <a:ext cx="880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0"/>
          <p:cNvCxnSpPr>
            <a:endCxn id="271" idx="1"/>
          </p:cNvCxnSpPr>
          <p:nvPr/>
        </p:nvCxnSpPr>
        <p:spPr>
          <a:xfrm rot="10800000" flipH="1">
            <a:off x="130650" y="4867200"/>
            <a:ext cx="8381400" cy="34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0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12p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 20p</a:t>
            </a:r>
            <a:endParaRPr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주요기능 소개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손말어플의 4가지 주요 기능</a:t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6700" y="2888425"/>
            <a:ext cx="2651999" cy="1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512" y="1381975"/>
            <a:ext cx="2651976" cy="120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512" y="2888438"/>
            <a:ext cx="2651976" cy="12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6700" y="1348225"/>
            <a:ext cx="2651999" cy="12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21p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B959AE-ABD1-2A4D-B5B3-5EDADE90A20F}"/>
              </a:ext>
            </a:extLst>
          </p:cNvPr>
          <p:cNvSpPr/>
          <p:nvPr/>
        </p:nvSpPr>
        <p:spPr>
          <a:xfrm>
            <a:off x="239854" y="979642"/>
            <a:ext cx="8664291" cy="3313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B0600000101010101" charset="-127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매크로 기능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사전 등록 내용의 음성 출력</a:t>
            </a:r>
            <a:endParaRPr dirty="0"/>
          </a:p>
        </p:txBody>
      </p:sp>
      <p:sp>
        <p:nvSpPr>
          <p:cNvPr id="315" name="Google Shape;315;p39"/>
          <p:cNvSpPr txBox="1"/>
          <p:nvPr/>
        </p:nvSpPr>
        <p:spPr>
          <a:xfrm>
            <a:off x="4871488" y="2593097"/>
            <a:ext cx="282002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 </a:t>
            </a:r>
            <a:r>
              <a:rPr lang="ko" sz="16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자주 쓰는</a:t>
            </a:r>
            <a:r>
              <a:rPr lang="ko" sz="1600" dirty="0">
                <a:latin typeface="Nanum Gothic"/>
                <a:ea typeface="Nanum Gothic"/>
                <a:cs typeface="Nanum Gothic"/>
                <a:sym typeface="Nanum Gothic"/>
              </a:rPr>
              <a:t> 내용</a:t>
            </a:r>
            <a:r>
              <a:rPr lang="en-US" altLang="ko" sz="16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6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매크로 등록</a:t>
            </a:r>
            <a:endParaRPr sz="1600" b="1" dirty="0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2066279" y="4457979"/>
            <a:ext cx="501144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필담의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소요 시간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과, 답하는 이의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불편함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을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줄이기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 위한 기능</a:t>
            </a:r>
            <a:endParaRPr sz="15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4871488" y="2053196"/>
            <a:ext cx="253700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별</a:t>
            </a:r>
            <a:r>
              <a:rPr lang="en-US" altLang="ko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6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매크로 조회</a:t>
            </a:r>
            <a:endParaRPr sz="1600" b="1" dirty="0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cut_04_매크로등록">
            <a:hlinkClick r:id="" action="ppaction://media"/>
            <a:extLst>
              <a:ext uri="{FF2B5EF4-FFF2-40B4-BE49-F238E27FC236}">
                <a16:creationId xmlns:a16="http://schemas.microsoft.com/office/drawing/2014/main" id="{68BD50B5-4E9F-8AFD-8E23-D3507A7EB6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2049" y="1002950"/>
            <a:ext cx="1399540" cy="3422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Google Shape;245;p30">
            <a:extLst>
              <a:ext uri="{FF2B5EF4-FFF2-40B4-BE49-F238E27FC236}">
                <a16:creationId xmlns:a16="http://schemas.microsoft.com/office/drawing/2014/main" id="{87E5B911-D71A-9A1F-D939-52AD2E9071E1}"/>
              </a:ext>
            </a:extLst>
          </p:cNvPr>
          <p:cNvSpPr txBox="1"/>
          <p:nvPr/>
        </p:nvSpPr>
        <p:spPr>
          <a:xfrm>
            <a:off x="4830153" y="3133097"/>
            <a:ext cx="296262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600" dirty="0">
                <a:latin typeface="Nanum Gothic"/>
                <a:ea typeface="Nanum Gothic"/>
                <a:cs typeface="Nanum Gothic"/>
                <a:sym typeface="Nanum Gothic"/>
              </a:rPr>
              <a:t>등록된 내용을</a:t>
            </a:r>
            <a:r>
              <a:rPr lang="en-US" altLang="ko" sz="16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6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음성으로 출력</a:t>
            </a:r>
            <a:endParaRPr sz="1600" b="1" dirty="0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" name="Google Shape;283;p31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2</a:t>
            </a:r>
            <a:r>
              <a:rPr lang="en-US" alt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2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8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F32A49-8B19-4198-81BB-396AB6CDB605}"/>
              </a:ext>
            </a:extLst>
          </p:cNvPr>
          <p:cNvSpPr/>
          <p:nvPr/>
        </p:nvSpPr>
        <p:spPr>
          <a:xfrm>
            <a:off x="239854" y="1048390"/>
            <a:ext cx="8664291" cy="3313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B0600000101010101" charset="-127"/>
            </a:endParaRPr>
          </a:p>
        </p:txBody>
      </p:sp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텍스트 음성 번역 기능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음성 &lt;-&gt; 텍스트 번역</a:t>
            </a:r>
            <a:endParaRPr/>
          </a:p>
        </p:txBody>
      </p:sp>
      <p:sp>
        <p:nvSpPr>
          <p:cNvPr id="332" name="Google Shape;332;p40"/>
          <p:cNvSpPr txBox="1"/>
          <p:nvPr/>
        </p:nvSpPr>
        <p:spPr>
          <a:xfrm flipH="1">
            <a:off x="4672327" y="1910414"/>
            <a:ext cx="31467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STT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를 이용한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음성</a:t>
            </a: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인식</a:t>
            </a:r>
            <a:endParaRPr sz="1500" b="1" dirty="0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 flipH="1">
            <a:off x="4672327" y="2451600"/>
            <a:ext cx="23069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TTS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를 통한</a:t>
            </a:r>
            <a:r>
              <a:rPr lang="en-US" altLang="ko" sz="15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음성 출력</a:t>
            </a:r>
            <a:endParaRPr sz="1500" b="1" dirty="0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 flipH="1">
            <a:off x="4672327" y="2991600"/>
            <a:ext cx="318534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매크로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를 이용한</a:t>
            </a:r>
            <a:r>
              <a:rPr lang="en-US" altLang="ko" sz="15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빠른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음성 출력</a:t>
            </a:r>
            <a:endParaRPr sz="1500" b="1" dirty="0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2403738" y="4444153"/>
            <a:ext cx="4336524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필담의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불편함을 줄여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 소통의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벽 완화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하기 위한 기능</a:t>
            </a:r>
            <a:endParaRPr sz="15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" name="cut_03_음성자막변환">
            <a:hlinkClick r:id="" action="ppaction://media"/>
            <a:extLst>
              <a:ext uri="{FF2B5EF4-FFF2-40B4-BE49-F238E27FC236}">
                <a16:creationId xmlns:a16="http://schemas.microsoft.com/office/drawing/2014/main" id="{083D4EC4-130F-B708-0A21-8290D4A5B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4959" y="931065"/>
            <a:ext cx="1403191" cy="3431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0" name="Google Shape;283;p31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2</a:t>
            </a:r>
            <a:r>
              <a:rPr lang="en-US" alt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3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1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E68D02-4B8A-3A32-04AF-0C699C2D0141}"/>
              </a:ext>
            </a:extLst>
          </p:cNvPr>
          <p:cNvSpPr/>
          <p:nvPr/>
        </p:nvSpPr>
        <p:spPr>
          <a:xfrm>
            <a:off x="239854" y="1048390"/>
            <a:ext cx="8664291" cy="3313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B0600000101010101" charset="-127"/>
            </a:endParaRPr>
          </a:p>
        </p:txBody>
      </p:sp>
      <p:sp>
        <p:nvSpPr>
          <p:cNvPr id="343" name="Google Shape;343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수어 음성 번역 기능</a:t>
            </a:r>
            <a:endParaRPr/>
          </a:p>
        </p:txBody>
      </p:sp>
      <p:sp>
        <p:nvSpPr>
          <p:cNvPr id="344" name="Google Shape;344;p4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수어 사용자를 위한 수어 &lt;-&gt; 텍스트 번역</a:t>
            </a:r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4575630" y="1999947"/>
            <a:ext cx="417078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입력된 글로 등록된</a:t>
            </a:r>
            <a:r>
              <a:rPr lang="en-US" altLang="ko" sz="15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매크로</a:t>
            </a:r>
            <a:r>
              <a:rPr lang="ko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 검색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해 제공</a:t>
            </a:r>
            <a:endParaRPr sz="15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 flipH="1">
            <a:off x="4648512" y="2507522"/>
            <a:ext cx="362174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Tensorflow Lite로</a:t>
            </a:r>
            <a:r>
              <a:rPr lang="en-US" altLang="ko" sz="15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카메라 수어 인식</a:t>
            </a:r>
            <a:endParaRPr sz="1500" b="1" dirty="0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4632863" y="3053779"/>
            <a:ext cx="409041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인식된 글자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를 한글</a:t>
            </a:r>
            <a:r>
              <a:rPr lang="en-US" altLang="ko" sz="15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문법에 맞게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합쳐 입력</a:t>
            </a:r>
            <a:endParaRPr sz="1500" b="1" dirty="0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" name="cut_01_수어인식">
            <a:hlinkClick r:id="" action="ppaction://media"/>
            <a:extLst>
              <a:ext uri="{FF2B5EF4-FFF2-40B4-BE49-F238E27FC236}">
                <a16:creationId xmlns:a16="http://schemas.microsoft.com/office/drawing/2014/main" id="{AF2ACFE3-F8B4-9D94-024F-228361D61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0080" y="899234"/>
            <a:ext cx="1667819" cy="4078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0" name="Google Shape;283;p31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2</a:t>
            </a:r>
            <a:r>
              <a:rPr lang="en-US" alt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4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EFFF2B-9DA6-8330-377B-B0606A277A2B}"/>
              </a:ext>
            </a:extLst>
          </p:cNvPr>
          <p:cNvSpPr/>
          <p:nvPr/>
        </p:nvSpPr>
        <p:spPr>
          <a:xfrm>
            <a:off x="311699" y="1060723"/>
            <a:ext cx="8664291" cy="3313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Nanum Gothic" panose="020B0600000101010101" charset="-127"/>
            </a:endParaRPr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통화 번역 기능</a:t>
            </a:r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통화 음성 &lt;-&gt; 텍스트 번역</a:t>
            </a:r>
            <a:endParaRPr/>
          </a:p>
        </p:txBody>
      </p:sp>
      <p:sp>
        <p:nvSpPr>
          <p:cNvPr id="285" name="Google Shape;285;p33"/>
          <p:cNvSpPr txBox="1"/>
          <p:nvPr/>
        </p:nvSpPr>
        <p:spPr>
          <a:xfrm>
            <a:off x="1861275" y="4345455"/>
            <a:ext cx="5285974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음성으로 이루어진 서비스</a:t>
            </a:r>
            <a:r>
              <a:rPr lang="ko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들을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이용</a:t>
            </a:r>
            <a:r>
              <a:rPr lang="ko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있도록 보조하는 기능</a:t>
            </a:r>
            <a:endParaRPr sz="1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4651851" y="2284089"/>
            <a:ext cx="2719921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수어 인식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 후</a:t>
            </a:r>
            <a:r>
              <a:rPr lang="en-US" altLang="ko" sz="15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텍스트 표기</a:t>
            </a:r>
            <a:endParaRPr sz="15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4710688" y="1760581"/>
            <a:ext cx="291955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텍스트로 입력 후</a:t>
            </a:r>
            <a:r>
              <a:rPr lang="en-US" altLang="ko" sz="15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TTS</a:t>
            </a:r>
            <a:r>
              <a:rPr lang="ko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</a:t>
            </a:r>
            <a:r>
              <a:rPr lang="ko" sz="1500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전달</a:t>
            </a:r>
            <a:endParaRPr sz="1500" b="1" dirty="0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4643845" y="2882971"/>
            <a:ext cx="1694811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• </a:t>
            </a:r>
            <a:r>
              <a:rPr lang="ko" sz="1500" b="1" dirty="0">
                <a:solidFill>
                  <a:srgbClr val="20B898"/>
                </a:solidFill>
                <a:latin typeface="Nanum Gothic"/>
                <a:ea typeface="Nanum Gothic"/>
                <a:cs typeface="Nanum Gothic"/>
                <a:sym typeface="Nanum Gothic"/>
              </a:rPr>
              <a:t>매크로</a:t>
            </a:r>
            <a:r>
              <a:rPr lang="ko" sz="1500" dirty="0">
                <a:latin typeface="Nanum Gothic"/>
                <a:ea typeface="Nanum Gothic"/>
                <a:cs typeface="Nanum Gothic"/>
                <a:sym typeface="Nanum Gothic"/>
              </a:rPr>
              <a:t> 사용</a:t>
            </a:r>
            <a:endParaRPr sz="15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724EC34D-8034-383A-8425-7C8866CC1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135" y="788670"/>
            <a:ext cx="2001241" cy="3556785"/>
          </a:xfrm>
          <a:prstGeom prst="rect">
            <a:avLst/>
          </a:prstGeom>
        </p:spPr>
      </p:pic>
      <p:sp>
        <p:nvSpPr>
          <p:cNvPr id="10" name="Google Shape;283;p31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2</a:t>
            </a:r>
            <a:r>
              <a:rPr lang="en-US" alt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5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898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title"/>
          </p:nvPr>
        </p:nvSpPr>
        <p:spPr>
          <a:xfrm>
            <a:off x="2577900" y="2712400"/>
            <a:ext cx="39882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시연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80375" y="91275"/>
            <a:ext cx="548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손말</a:t>
            </a:r>
            <a:r>
              <a:rPr lang="ko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청각 장애인을 위한 일상 소통 보조 어플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3216750" y="567550"/>
            <a:ext cx="27105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0">
                <a:solidFill>
                  <a:schemeClr val="lt1"/>
                </a:solidFill>
              </a:rPr>
              <a:t>04</a:t>
            </a:r>
            <a:endParaRPr sz="15000">
              <a:solidFill>
                <a:schemeClr val="lt1"/>
              </a:solidFill>
            </a:endParaRPr>
          </a:p>
        </p:txBody>
      </p:sp>
      <p:cxnSp>
        <p:nvCxnSpPr>
          <p:cNvPr id="353" name="Google Shape;353;p36"/>
          <p:cNvCxnSpPr/>
          <p:nvPr/>
        </p:nvCxnSpPr>
        <p:spPr>
          <a:xfrm>
            <a:off x="130600" y="369700"/>
            <a:ext cx="880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36"/>
          <p:cNvCxnSpPr/>
          <p:nvPr/>
        </p:nvCxnSpPr>
        <p:spPr>
          <a:xfrm rot="10800000" flipH="1">
            <a:off x="130600" y="4897325"/>
            <a:ext cx="8511000" cy="4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6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 26p</a:t>
            </a:r>
            <a:endParaRPr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898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2577900" y="2712400"/>
            <a:ext cx="39882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기술 소개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80375" y="91275"/>
            <a:ext cx="548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손말</a:t>
            </a:r>
            <a:r>
              <a:rPr lang="ko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청각 장애인을 위한 일상 소통 보조 어플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3216750" y="567550"/>
            <a:ext cx="27105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0">
                <a:solidFill>
                  <a:schemeClr val="lt1"/>
                </a:solidFill>
              </a:rPr>
              <a:t>05</a:t>
            </a:r>
            <a:endParaRPr sz="15000">
              <a:solidFill>
                <a:schemeClr val="lt1"/>
              </a:solidFill>
            </a:endParaRPr>
          </a:p>
        </p:txBody>
      </p:sp>
      <p:cxnSp>
        <p:nvCxnSpPr>
          <p:cNvPr id="363" name="Google Shape;363;p37"/>
          <p:cNvCxnSpPr/>
          <p:nvPr/>
        </p:nvCxnSpPr>
        <p:spPr>
          <a:xfrm>
            <a:off x="130600" y="369700"/>
            <a:ext cx="880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7"/>
          <p:cNvCxnSpPr/>
          <p:nvPr/>
        </p:nvCxnSpPr>
        <p:spPr>
          <a:xfrm rot="10800000" flipH="1">
            <a:off x="130600" y="4897325"/>
            <a:ext cx="8472000" cy="4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7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 27p</a:t>
            </a:r>
            <a:endParaRPr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기술 설명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06" name="Google Shape;406;p4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1 :  </a:t>
            </a:r>
            <a:r>
              <a:rPr lang="en-US" altLang="ko" dirty="0"/>
              <a:t>AI </a:t>
            </a:r>
            <a:r>
              <a:rPr lang="ko-KR" altLang="en-US" dirty="0"/>
              <a:t>모델</a:t>
            </a:r>
            <a:endParaRPr dirty="0"/>
          </a:p>
        </p:txBody>
      </p:sp>
      <p:sp>
        <p:nvSpPr>
          <p:cNvPr id="411" name="Google Shape;411;p46"/>
          <p:cNvSpPr/>
          <p:nvPr/>
        </p:nvSpPr>
        <p:spPr>
          <a:xfrm>
            <a:off x="4199700" y="3165654"/>
            <a:ext cx="90000" cy="90000"/>
          </a:xfrm>
          <a:prstGeom prst="ellipse">
            <a:avLst/>
          </a:prstGeom>
          <a:solidFill>
            <a:srgbClr val="20B898"/>
          </a:solidFill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12" name="Google Shape;412;p46"/>
          <p:cNvSpPr txBox="1"/>
          <p:nvPr/>
        </p:nvSpPr>
        <p:spPr>
          <a:xfrm>
            <a:off x="4342075" y="3010554"/>
            <a:ext cx="41796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MediaPipe를 적용하여 손의 </a:t>
            </a:r>
            <a:r>
              <a:rPr lang="ko" sz="1500" b="1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keypoint 값 추출</a:t>
            </a:r>
            <a:endParaRPr sz="1500" b="1"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  <a:cs typeface="Open Sans"/>
              <a:sym typeface="Open Sans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4199700" y="3978366"/>
            <a:ext cx="90000" cy="90000"/>
          </a:xfrm>
          <a:prstGeom prst="ellipse">
            <a:avLst/>
          </a:prstGeom>
          <a:solidFill>
            <a:srgbClr val="20B898"/>
          </a:solidFill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>
            <a:off x="4342075" y="3823266"/>
            <a:ext cx="4126996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각 keypoint들의 </a:t>
            </a:r>
            <a:r>
              <a:rPr lang="ko" sz="1500" b="1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각도를 계산</a:t>
            </a:r>
            <a:r>
              <a:rPr 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하여</a:t>
            </a:r>
            <a:r>
              <a:rPr lang="en-US" alt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 </a:t>
            </a:r>
            <a:r>
              <a:rPr lang="ko-KR" altLang="en-US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모델</a:t>
            </a:r>
            <a:r>
              <a:rPr lang="ko" altLang="en-US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 </a:t>
            </a:r>
            <a:r>
              <a:rPr 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input</a:t>
            </a:r>
            <a:r>
              <a:rPr lang="ko-KR" altLang="en-US" sz="1500" dirty="0" err="1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으로</a:t>
            </a:r>
            <a:r>
              <a:rPr lang="ko-KR" altLang="en-US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 사용</a:t>
            </a:r>
            <a:endParaRPr sz="1500" dirty="0">
              <a:latin typeface="Nanum Gothic" panose="020B0600000101010101" charset="-127"/>
              <a:ea typeface="Nanum Gothic" panose="020B0600000101010101" charset="-127"/>
              <a:cs typeface="Open Sans"/>
              <a:sym typeface="Open Sa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6779D-3FDF-A808-65A8-9CD790C35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75" y="784436"/>
            <a:ext cx="1609950" cy="371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D48D73-F624-1B1C-E700-A3F253095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075" y="1287577"/>
            <a:ext cx="4909200" cy="13616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100FFC-45DD-C43B-8388-9292856E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73" y="1708490"/>
            <a:ext cx="3265937" cy="2353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673B6D-E102-0603-6075-DBF0E77BA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67" y="4188647"/>
            <a:ext cx="3245444" cy="4925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15BCCF-0A24-5DB5-896B-FE493CD33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020" y="758750"/>
            <a:ext cx="628738" cy="924054"/>
          </a:xfrm>
          <a:prstGeom prst="rect">
            <a:avLst/>
          </a:prstGeom>
        </p:spPr>
      </p:pic>
      <p:sp>
        <p:nvSpPr>
          <p:cNvPr id="16" name="Google Shape;404;p46"/>
          <p:cNvSpPr/>
          <p:nvPr/>
        </p:nvSpPr>
        <p:spPr>
          <a:xfrm>
            <a:off x="3790075" y="2794626"/>
            <a:ext cx="4909200" cy="188657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18" name="Picture 12" descr="Pose detection in image using Mediapipe library - Analytics Vidhya">
            <a:extLst>
              <a:ext uri="{FF2B5EF4-FFF2-40B4-BE49-F238E27FC236}">
                <a16:creationId xmlns:a16="http://schemas.microsoft.com/office/drawing/2014/main" id="{8B852950-A184-3BF5-0500-CF4116F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3" y="784436"/>
            <a:ext cx="1208392" cy="32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83;p31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2</a:t>
            </a:r>
            <a:r>
              <a:rPr lang="en-US" alt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8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44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898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2577900" y="2712400"/>
            <a:ext cx="39882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UCC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80375" y="91275"/>
            <a:ext cx="548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손말</a:t>
            </a:r>
            <a:r>
              <a:rPr lang="ko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청각 장애인을 위한 일상 소통 보조 어플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3216750" y="567550"/>
            <a:ext cx="27105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0">
                <a:solidFill>
                  <a:schemeClr val="lt1"/>
                </a:solidFill>
              </a:rPr>
              <a:t>01</a:t>
            </a:r>
            <a:endParaRPr sz="15000">
              <a:solidFill>
                <a:schemeClr val="lt1"/>
              </a:solidFill>
            </a:endParaRPr>
          </a:p>
        </p:txBody>
      </p:sp>
      <p:cxnSp>
        <p:nvCxnSpPr>
          <p:cNvPr id="77" name="Google Shape;77;p12"/>
          <p:cNvCxnSpPr/>
          <p:nvPr/>
        </p:nvCxnSpPr>
        <p:spPr>
          <a:xfrm>
            <a:off x="130600" y="369700"/>
            <a:ext cx="880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2"/>
          <p:cNvCxnSpPr>
            <a:endCxn id="79" idx="1"/>
          </p:cNvCxnSpPr>
          <p:nvPr/>
        </p:nvCxnSpPr>
        <p:spPr>
          <a:xfrm rot="10800000" flipH="1">
            <a:off x="130675" y="4867200"/>
            <a:ext cx="8500800" cy="34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 2p</a:t>
            </a:r>
            <a:endParaRPr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/>
          <p:nvPr/>
        </p:nvSpPr>
        <p:spPr>
          <a:xfrm>
            <a:off x="3790075" y="1073700"/>
            <a:ext cx="4909200" cy="3607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기술 설명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06" name="Google Shape;406;p4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2</a:t>
            </a:r>
            <a:r>
              <a:rPr lang="ko" dirty="0"/>
              <a:t> :  </a:t>
            </a:r>
            <a:r>
              <a:rPr lang="ko-KR" altLang="en-US" dirty="0" err="1"/>
              <a:t>수어</a:t>
            </a:r>
            <a:r>
              <a:rPr lang="ko-KR" altLang="en-US" dirty="0"/>
              <a:t> 번역</a:t>
            </a:r>
            <a:endParaRPr dirty="0"/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77" y="3974507"/>
            <a:ext cx="2590952" cy="9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/>
          <p:nvPr/>
        </p:nvSpPr>
        <p:spPr>
          <a:xfrm>
            <a:off x="4143400" y="1983113"/>
            <a:ext cx="90000" cy="90000"/>
          </a:xfrm>
          <a:prstGeom prst="ellipse">
            <a:avLst/>
          </a:prstGeom>
          <a:solidFill>
            <a:srgbClr val="20B898"/>
          </a:solidFill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12" name="Google Shape;412;p46"/>
          <p:cNvSpPr txBox="1"/>
          <p:nvPr/>
        </p:nvSpPr>
        <p:spPr>
          <a:xfrm>
            <a:off x="4285775" y="1828013"/>
            <a:ext cx="429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MediaPipe를 적용하여 손의 </a:t>
            </a:r>
            <a:r>
              <a:rPr lang="ko" sz="1500" b="1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keypoint 값 추출</a:t>
            </a:r>
            <a:endParaRPr sz="1500" b="1"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  <a:cs typeface="Open Sans"/>
              <a:sym typeface="Open Sans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4143400" y="2795825"/>
            <a:ext cx="90000" cy="90000"/>
          </a:xfrm>
          <a:prstGeom prst="ellipse">
            <a:avLst/>
          </a:prstGeom>
          <a:solidFill>
            <a:srgbClr val="20B898"/>
          </a:solidFill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>
            <a:off x="4285775" y="2640725"/>
            <a:ext cx="429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각 keypoint들의 </a:t>
            </a:r>
            <a:r>
              <a:rPr lang="ko" sz="1500" b="1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각도를 계산</a:t>
            </a:r>
            <a:r>
              <a:rPr 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하여 input에 삽입</a:t>
            </a:r>
            <a:endParaRPr sz="1500" dirty="0">
              <a:latin typeface="Nanum Gothic" panose="020B0600000101010101" charset="-127"/>
              <a:ea typeface="Nanum Gothic" panose="020B0600000101010101" charset="-127"/>
              <a:cs typeface="Open Sans"/>
              <a:sym typeface="Open Sans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4143400" y="3608513"/>
            <a:ext cx="90000" cy="90000"/>
          </a:xfrm>
          <a:prstGeom prst="ellipse">
            <a:avLst/>
          </a:prstGeom>
          <a:solidFill>
            <a:srgbClr val="20B898"/>
          </a:solidFill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16" name="Google Shape;416;p46"/>
          <p:cNvSpPr txBox="1"/>
          <p:nvPr/>
        </p:nvSpPr>
        <p:spPr>
          <a:xfrm>
            <a:off x="4285775" y="3453413"/>
            <a:ext cx="429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output으로 각 자음, 모음의 </a:t>
            </a:r>
            <a:r>
              <a:rPr lang="ko" sz="1500" b="1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일치율</a:t>
            </a:r>
            <a:r>
              <a:rPr lang="ko" sz="15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 출력</a:t>
            </a:r>
            <a:endParaRPr sz="1500" dirty="0">
              <a:latin typeface="Nanum Gothic" panose="020B0600000101010101" charset="-127"/>
              <a:ea typeface="Nanum Gothic" panose="020B0600000101010101" charset="-127"/>
              <a:cs typeface="Open Sans"/>
              <a:sym typeface="Open Sans"/>
            </a:endParaRPr>
          </a:p>
        </p:txBody>
      </p:sp>
      <p:pic>
        <p:nvPicPr>
          <p:cNvPr id="2" name="crop_04_매크로등록">
            <a:hlinkClick r:id="" action="ppaction://media"/>
            <a:extLst>
              <a:ext uri="{FF2B5EF4-FFF2-40B4-BE49-F238E27FC236}">
                <a16:creationId xmlns:a16="http://schemas.microsoft.com/office/drawing/2014/main" id="{08B5C162-3405-344C-FEB2-B4CE3EB7B4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0723" y="1222650"/>
            <a:ext cx="1768460" cy="2592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TensorFlow Lite 개발자 프리뷰 공개">
            <a:extLst>
              <a:ext uri="{FF2B5EF4-FFF2-40B4-BE49-F238E27FC236}">
                <a16:creationId xmlns:a16="http://schemas.microsoft.com/office/drawing/2014/main" id="{5730D742-CED7-8E52-F946-1AAA6B69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53" y="844366"/>
            <a:ext cx="1485900" cy="2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83;p31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2</a:t>
            </a:r>
            <a:r>
              <a:rPr lang="en-US" alt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9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74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12;p46"/>
          <p:cNvSpPr txBox="1"/>
          <p:nvPr/>
        </p:nvSpPr>
        <p:spPr>
          <a:xfrm>
            <a:off x="4285775" y="1462504"/>
            <a:ext cx="429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16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전화를 이용한 </a:t>
            </a:r>
            <a:r>
              <a:rPr lang="en-US" altLang="ko-KR" sz="1600" b="1" dirty="0" err="1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WebRTC</a:t>
            </a:r>
            <a:r>
              <a:rPr lang="en-US" altLang="ko-KR" sz="1600" b="1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 </a:t>
            </a:r>
            <a:r>
              <a:rPr lang="ko-KR" altLang="en-US" sz="1600" b="1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연결 </a:t>
            </a:r>
            <a:r>
              <a:rPr lang="ko-KR" altLang="en-US" sz="16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및 화상통화</a:t>
            </a:r>
            <a:endParaRPr lang="en-US" altLang="ko-KR" sz="1600" dirty="0">
              <a:latin typeface="Nanum Gothic" panose="020B0600000101010101" charset="-127"/>
              <a:ea typeface="Nanum Gothic" panose="020B0600000101010101" charset="-127"/>
              <a:cs typeface="Open Sans"/>
              <a:sym typeface="Open Sans"/>
            </a:endParaRPr>
          </a:p>
        </p:txBody>
      </p:sp>
      <p:sp>
        <p:nvSpPr>
          <p:cNvPr id="37" name="Google Shape;414;p46"/>
          <p:cNvSpPr txBox="1"/>
          <p:nvPr/>
        </p:nvSpPr>
        <p:spPr>
          <a:xfrm>
            <a:off x="4233400" y="2470726"/>
            <a:ext cx="429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1600" b="1" dirty="0" err="1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수어</a:t>
            </a:r>
            <a:r>
              <a:rPr lang="ko-KR" altLang="en-US" sz="1600" b="1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 번역 </a:t>
            </a:r>
            <a:r>
              <a:rPr lang="ko-KR" altLang="en-US" sz="16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및 출력</a:t>
            </a:r>
            <a:endParaRPr lang="ko-KR" altLang="en-US" sz="1600" b="1"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  <a:cs typeface="Open Sans"/>
              <a:sym typeface="Open Sans"/>
            </a:endParaRPr>
          </a:p>
        </p:txBody>
      </p:sp>
      <p:sp>
        <p:nvSpPr>
          <p:cNvPr id="423" name="Google Shape;42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설명</a:t>
            </a: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3</a:t>
            </a:r>
            <a:r>
              <a:rPr lang="ko" dirty="0"/>
              <a:t> :  WebR</a:t>
            </a:r>
            <a:r>
              <a:rPr lang="en-US" altLang="ko" dirty="0"/>
              <a:t>TC</a:t>
            </a:r>
            <a:r>
              <a:rPr lang="ko" dirty="0"/>
              <a:t>를 이용한 통화 번역</a:t>
            </a:r>
            <a:endParaRPr dirty="0"/>
          </a:p>
        </p:txBody>
      </p:sp>
      <p:cxnSp>
        <p:nvCxnSpPr>
          <p:cNvPr id="437" name="Google Shape;437;p47"/>
          <p:cNvCxnSpPr>
            <a:stCxn id="435" idx="3"/>
            <a:endCxn id="426" idx="1"/>
          </p:cNvCxnSpPr>
          <p:nvPr/>
        </p:nvCxnSpPr>
        <p:spPr>
          <a:xfrm>
            <a:off x="4968957" y="6887142"/>
            <a:ext cx="4678800" cy="6300"/>
          </a:xfrm>
          <a:prstGeom prst="straightConnector1">
            <a:avLst/>
          </a:prstGeom>
          <a:noFill/>
          <a:ln w="9525" cap="flat" cmpd="sng">
            <a:solidFill>
              <a:srgbClr val="20B898"/>
            </a:solidFill>
            <a:prstDash val="solid"/>
            <a:round/>
            <a:headEnd type="stealth" w="med" len="med"/>
            <a:tailEnd type="triangle" w="med" len="med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0968FE4-9965-0E86-8C9E-D0C6611E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95" y="1031641"/>
            <a:ext cx="1355744" cy="996472"/>
          </a:xfrm>
          <a:prstGeom prst="rect">
            <a:avLst/>
          </a:prstGeom>
        </p:spPr>
      </p:pic>
      <p:pic>
        <p:nvPicPr>
          <p:cNvPr id="8" name="Picture 2" descr="Google Developers Blog: Announcing TensorFlow Lite">
            <a:extLst>
              <a:ext uri="{FF2B5EF4-FFF2-40B4-BE49-F238E27FC236}">
                <a16:creationId xmlns:a16="http://schemas.microsoft.com/office/drawing/2014/main" id="{0CB92CC5-F4A0-2F3B-0892-1087C41F7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00" y="2958160"/>
            <a:ext cx="1430553" cy="22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ebRTC 응용 서비스를 개발하는 2가지 방법">
            <a:extLst>
              <a:ext uri="{FF2B5EF4-FFF2-40B4-BE49-F238E27FC236}">
                <a16:creationId xmlns:a16="http://schemas.microsoft.com/office/drawing/2014/main" id="{C87F510E-D494-13E1-74FF-6A7713D7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46" y="1894046"/>
            <a:ext cx="295422" cy="35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15E024-95BE-E3DB-8A99-33A689EAD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953" y="4035718"/>
            <a:ext cx="1124233" cy="218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64E641-A1DE-A5DC-007C-03DC06D6D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774" y="4062749"/>
            <a:ext cx="861611" cy="14665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0C7856C-E559-4760-6A09-7FC45E05D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82" y="2129229"/>
            <a:ext cx="901524" cy="21252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2CA3E1-CED4-117D-B325-B6F29E5668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4" y="2120487"/>
            <a:ext cx="989282" cy="21038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Picture 6" descr="파이어베이스(firebase)">
            <a:extLst>
              <a:ext uri="{FF2B5EF4-FFF2-40B4-BE49-F238E27FC236}">
                <a16:creationId xmlns:a16="http://schemas.microsoft.com/office/drawing/2014/main" id="{C6100B24-6249-F8ED-72C7-FDB40B486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775" y="3998004"/>
            <a:ext cx="1092161" cy="3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Pose detection in image using Mediapipe library - Analytics Vidhya">
            <a:extLst>
              <a:ext uri="{FF2B5EF4-FFF2-40B4-BE49-F238E27FC236}">
                <a16:creationId xmlns:a16="http://schemas.microsoft.com/office/drawing/2014/main" id="{8B852950-A184-3BF5-0500-CF4116F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88" y="2917263"/>
            <a:ext cx="1208392" cy="32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전화번호 원형 심플 아이콘 : 네이버 블로그">
            <a:extLst>
              <a:ext uri="{FF2B5EF4-FFF2-40B4-BE49-F238E27FC236}">
                <a16:creationId xmlns:a16="http://schemas.microsoft.com/office/drawing/2014/main" id="{B8D7595F-38AD-A6FA-1AB3-2EEAACAB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10" y="1908289"/>
            <a:ext cx="311294" cy="3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404;p46"/>
          <p:cNvSpPr/>
          <p:nvPr/>
        </p:nvSpPr>
        <p:spPr>
          <a:xfrm>
            <a:off x="3790075" y="1073700"/>
            <a:ext cx="4909200" cy="3607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0B89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4" name="Google Shape;411;p46"/>
          <p:cNvSpPr/>
          <p:nvPr/>
        </p:nvSpPr>
        <p:spPr>
          <a:xfrm>
            <a:off x="4143400" y="1617604"/>
            <a:ext cx="90000" cy="90000"/>
          </a:xfrm>
          <a:prstGeom prst="ellipse">
            <a:avLst/>
          </a:prstGeom>
          <a:solidFill>
            <a:srgbClr val="20B898"/>
          </a:solidFill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6" name="Google Shape;413;p46"/>
          <p:cNvSpPr/>
          <p:nvPr/>
        </p:nvSpPr>
        <p:spPr>
          <a:xfrm>
            <a:off x="4091025" y="2625826"/>
            <a:ext cx="90000" cy="90000"/>
          </a:xfrm>
          <a:prstGeom prst="ellipse">
            <a:avLst/>
          </a:prstGeom>
          <a:solidFill>
            <a:srgbClr val="20B898"/>
          </a:solidFill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8" name="Google Shape;415;p46"/>
          <p:cNvSpPr/>
          <p:nvPr/>
        </p:nvSpPr>
        <p:spPr>
          <a:xfrm>
            <a:off x="4143400" y="3608513"/>
            <a:ext cx="90000" cy="90000"/>
          </a:xfrm>
          <a:prstGeom prst="ellipse">
            <a:avLst/>
          </a:prstGeom>
          <a:solidFill>
            <a:srgbClr val="20B898"/>
          </a:solidFill>
          <a:ln w="9525" cap="flat" cmpd="sng">
            <a:solidFill>
              <a:srgbClr val="20B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9" name="Google Shape;416;p46"/>
          <p:cNvSpPr txBox="1"/>
          <p:nvPr/>
        </p:nvSpPr>
        <p:spPr>
          <a:xfrm>
            <a:off x="4285775" y="3453413"/>
            <a:ext cx="4293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16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채팅</a:t>
            </a:r>
            <a:r>
              <a:rPr lang="en-US" altLang="ko-KR" sz="16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, </a:t>
            </a:r>
            <a:r>
              <a:rPr lang="ko-KR" altLang="en-US" sz="16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매크로</a:t>
            </a:r>
            <a:r>
              <a:rPr lang="en-US" altLang="ko-KR" sz="16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, STT</a:t>
            </a:r>
            <a:r>
              <a:rPr lang="ko-KR" altLang="en-US" sz="1600" dirty="0"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의 텍스트 </a:t>
            </a:r>
            <a:r>
              <a:rPr lang="ko-KR" altLang="en-US" sz="1600" b="1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  <a:cs typeface="Open Sans"/>
                <a:sym typeface="Open Sans"/>
              </a:rPr>
              <a:t>데이터 전송</a:t>
            </a:r>
            <a:endParaRPr lang="ko-KR" altLang="en-US" sz="1600" b="1"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  <a:cs typeface="Open Sans"/>
              <a:sym typeface="Open Sans"/>
            </a:endParaRPr>
          </a:p>
        </p:txBody>
      </p:sp>
      <p:sp>
        <p:nvSpPr>
          <p:cNvPr id="41" name="Google Shape;283;p31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en-US" alt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30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1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구성도</a:t>
            </a:r>
            <a:endParaRPr/>
          </a:p>
        </p:txBody>
      </p:sp>
      <p:sp>
        <p:nvSpPr>
          <p:cNvPr id="435" name="Google Shape;435;p41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손말 어플의 구성</a:t>
            </a:r>
            <a:endParaRPr/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75" y="881626"/>
            <a:ext cx="6955399" cy="375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31p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/>
          <p:nvPr/>
        </p:nvSpPr>
        <p:spPr>
          <a:xfrm>
            <a:off x="5175900" y="3501950"/>
            <a:ext cx="3651900" cy="1218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0B898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43" name="Google Shape;443;p42"/>
          <p:cNvSpPr/>
          <p:nvPr/>
        </p:nvSpPr>
        <p:spPr>
          <a:xfrm>
            <a:off x="5175900" y="834950"/>
            <a:ext cx="3651900" cy="258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0B898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44" name="Google Shape;444;p42"/>
          <p:cNvSpPr/>
          <p:nvPr/>
        </p:nvSpPr>
        <p:spPr>
          <a:xfrm>
            <a:off x="393975" y="2647950"/>
            <a:ext cx="2130000" cy="207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0B898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sp>
        <p:nvSpPr>
          <p:cNvPr id="446" name="Google Shape;446;p42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 / BE / FE</a:t>
            </a:r>
            <a:endParaRPr/>
          </a:p>
        </p:txBody>
      </p:sp>
      <p:sp>
        <p:nvSpPr>
          <p:cNvPr id="450" name="Google Shape;450;p42"/>
          <p:cNvSpPr/>
          <p:nvPr/>
        </p:nvSpPr>
        <p:spPr>
          <a:xfrm>
            <a:off x="2725538" y="911150"/>
            <a:ext cx="2270400" cy="382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0B898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51" name="Google Shape;451;p42"/>
          <p:cNvSpPr txBox="1"/>
          <p:nvPr/>
        </p:nvSpPr>
        <p:spPr>
          <a:xfrm>
            <a:off x="2884838" y="1206275"/>
            <a:ext cx="9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Backend</a:t>
            </a:r>
            <a:endParaRPr sz="1500" b="1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2732438" y="1606475"/>
            <a:ext cx="1898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JDK 11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SpringBoot 2.7.3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Gradle 7.5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Springfox Swagger UI 3.0.0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Json Web Token 0.11.5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Spring Security 5.7.3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Jasypt 3.0.4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Firebase 8.1.0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JPA Hibernate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Lombok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Log4j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42"/>
          <p:cNvSpPr txBox="1"/>
          <p:nvPr/>
        </p:nvSpPr>
        <p:spPr>
          <a:xfrm>
            <a:off x="5257688" y="1347050"/>
            <a:ext cx="3783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Android dolphin 2021.3.1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Kotlin 1.7.20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Gradle 7.5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SDK Target&amp;Compile SDK 33 / Min SDK 21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WebRTC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MediaPipe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Firebase 20.0.6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Paging 3.1.1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Retrofit 2.9.0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CameraX : 1.2.0-beta02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42"/>
          <p:cNvSpPr txBox="1"/>
          <p:nvPr/>
        </p:nvSpPr>
        <p:spPr>
          <a:xfrm>
            <a:off x="5734863" y="3557150"/>
            <a:ext cx="236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PyTorch 1.12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CudaToolkit 11.6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Tensorflow Lite 2.10.0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Jupyter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Anaconda3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368850" y="1592888"/>
            <a:ext cx="189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이슈관리 : Jira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형상관리 : Gitlab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ERD : ERD Cloud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UI/UX : Figma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387900" y="2962088"/>
            <a:ext cx="1898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AWS EC2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MariaDB 3.0.7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HeidiSQL 12.1.0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Nginx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Docker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Jenkins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Certbot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OpenVidu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p42"/>
          <p:cNvSpPr txBox="1"/>
          <p:nvPr/>
        </p:nvSpPr>
        <p:spPr>
          <a:xfrm>
            <a:off x="626025" y="1020650"/>
            <a:ext cx="189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관리 및 설계</a:t>
            </a:r>
            <a:endParaRPr sz="1500" b="1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598800" y="2685275"/>
            <a:ext cx="189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sz="1500" b="1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447675" y="946850"/>
            <a:ext cx="2076600" cy="1662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0B898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5331175" y="1020650"/>
            <a:ext cx="9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Frontend</a:t>
            </a:r>
            <a:endParaRPr sz="1500" b="1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5420750" y="3593150"/>
            <a:ext cx="9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AI</a:t>
            </a:r>
            <a:endParaRPr sz="1500" b="1">
              <a:solidFill>
                <a:srgbClr val="20B89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32p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배포 진행 과정</a:t>
            </a:r>
            <a:endParaRPr/>
          </a:p>
        </p:txBody>
      </p:sp>
      <p:sp>
        <p:nvSpPr>
          <p:cNvPr id="468" name="Google Shape;468;p43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ko"/>
              <a:t>마켓 배포에 필요한 것 체크</a:t>
            </a:r>
            <a:endParaRPr/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64" y="785325"/>
            <a:ext cx="3236475" cy="41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3"/>
          <p:cNvPicPr preferRelativeResize="0"/>
          <p:nvPr/>
        </p:nvPicPr>
        <p:blipFill rotWithShape="1">
          <a:blip r:embed="rId4">
            <a:alphaModFix/>
          </a:blip>
          <a:srcRect l="10596" r="9912"/>
          <a:stretch/>
        </p:blipFill>
        <p:spPr>
          <a:xfrm>
            <a:off x="3136850" y="785324"/>
            <a:ext cx="4343076" cy="23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3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33p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472" name="Google Shape;4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2376" y="2163600"/>
            <a:ext cx="2826400" cy="26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배포 현황</a:t>
            </a:r>
            <a:endParaRPr/>
          </a:p>
        </p:txBody>
      </p:sp>
      <p:sp>
        <p:nvSpPr>
          <p:cNvPr id="478" name="Google Shape;478;p44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앱 스토어 배포 완료</a:t>
            </a:r>
            <a:endParaRPr/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25" y="753875"/>
            <a:ext cx="4391550" cy="395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4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3</a:t>
            </a:r>
            <a:r>
              <a:rPr lang="en-US" alt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4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소개</a:t>
            </a:r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459000" cy="2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3">
            <a:alphaModFix/>
          </a:blip>
          <a:srcRect l="-8328" r="-8316" b="8349"/>
          <a:stretch/>
        </p:blipFill>
        <p:spPr>
          <a:xfrm>
            <a:off x="3386494" y="1715003"/>
            <a:ext cx="1005900" cy="1031400"/>
          </a:xfrm>
          <a:prstGeom prst="ellipse">
            <a:avLst/>
          </a:prstGeom>
          <a:noFill/>
          <a:ln w="19050" cap="flat" cmpd="sng">
            <a:solidFill>
              <a:srgbClr val="1D6B5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8" name="Google Shape;488;p45"/>
          <p:cNvPicPr preferRelativeResize="0"/>
          <p:nvPr/>
        </p:nvPicPr>
        <p:blipFill rotWithShape="1">
          <a:blip r:embed="rId4">
            <a:alphaModFix/>
          </a:blip>
          <a:srcRect t="21589" b="21595"/>
          <a:stretch/>
        </p:blipFill>
        <p:spPr>
          <a:xfrm>
            <a:off x="2022109" y="1714994"/>
            <a:ext cx="1005900" cy="1031400"/>
          </a:xfrm>
          <a:prstGeom prst="ellipse">
            <a:avLst/>
          </a:prstGeom>
          <a:noFill/>
          <a:ln w="19050" cap="flat" cmpd="sng">
            <a:solidFill>
              <a:srgbClr val="1D6B5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9" name="Google Shape;489;p45"/>
          <p:cNvPicPr preferRelativeResize="0"/>
          <p:nvPr/>
        </p:nvPicPr>
        <p:blipFill rotWithShape="1">
          <a:blip r:embed="rId5">
            <a:alphaModFix/>
          </a:blip>
          <a:srcRect b="33128"/>
          <a:stretch/>
        </p:blipFill>
        <p:spPr>
          <a:xfrm>
            <a:off x="7590598" y="1715010"/>
            <a:ext cx="1005900" cy="1031400"/>
          </a:xfrm>
          <a:prstGeom prst="ellipse">
            <a:avLst/>
          </a:prstGeom>
          <a:noFill/>
          <a:ln w="19050" cap="flat" cmpd="sng">
            <a:solidFill>
              <a:srgbClr val="1D6B5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0" name="Google Shape;490;p45"/>
          <p:cNvPicPr preferRelativeResize="0"/>
          <p:nvPr/>
        </p:nvPicPr>
        <p:blipFill rotWithShape="1">
          <a:blip r:embed="rId6">
            <a:alphaModFix/>
          </a:blip>
          <a:srcRect l="20777" t="18718" r="8431" b="9781"/>
          <a:stretch/>
        </p:blipFill>
        <p:spPr>
          <a:xfrm>
            <a:off x="623859" y="1715003"/>
            <a:ext cx="1005900" cy="1031400"/>
          </a:xfrm>
          <a:prstGeom prst="ellipse">
            <a:avLst/>
          </a:prstGeom>
          <a:noFill/>
          <a:ln w="19050" cap="flat" cmpd="sng">
            <a:solidFill>
              <a:srgbClr val="1D6B5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1" name="Google Shape;491;p45"/>
          <p:cNvSpPr txBox="1"/>
          <p:nvPr/>
        </p:nvSpPr>
        <p:spPr>
          <a:xfrm>
            <a:off x="510745" y="2980830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rPr>
              <a:t>김남희(FE)</a:t>
            </a:r>
            <a:endParaRPr sz="10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 rotWithShape="1">
          <a:blip r:embed="rId7">
            <a:alphaModFix/>
          </a:blip>
          <a:srcRect l="-10094" t="-2785" r="-10082" b="11744"/>
          <a:stretch/>
        </p:blipFill>
        <p:spPr>
          <a:xfrm>
            <a:off x="6226201" y="1715010"/>
            <a:ext cx="1005900" cy="1031400"/>
          </a:xfrm>
          <a:prstGeom prst="ellipse">
            <a:avLst/>
          </a:prstGeom>
          <a:noFill/>
          <a:ln w="19050" cap="flat" cmpd="sng">
            <a:solidFill>
              <a:srgbClr val="1D6B5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8">
            <a:alphaModFix/>
          </a:blip>
          <a:srcRect l="-15119" t="9" r="-15106" b="9"/>
          <a:stretch/>
        </p:blipFill>
        <p:spPr>
          <a:xfrm>
            <a:off x="4806361" y="1715005"/>
            <a:ext cx="1005900" cy="1031400"/>
          </a:xfrm>
          <a:prstGeom prst="ellipse">
            <a:avLst/>
          </a:prstGeom>
          <a:noFill/>
          <a:ln w="19050" cap="flat" cmpd="sng">
            <a:solidFill>
              <a:srgbClr val="1D6B5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4" name="Google Shape;494;p45"/>
          <p:cNvSpPr txBox="1"/>
          <p:nvPr/>
        </p:nvSpPr>
        <p:spPr>
          <a:xfrm>
            <a:off x="8512050" y="4667100"/>
            <a:ext cx="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3</a:t>
            </a:r>
            <a:r>
              <a:rPr lang="en-US" alt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5</a:t>
            </a:r>
            <a:r>
              <a:rPr lang="ko" dirty="0" smtClean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1908995" y="2980830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Gothic" panose="020B0600000101010101" charset="-127"/>
                <a:ea typeface="Nanum Gothic" panose="020B0600000101010101" charset="-127"/>
              </a:rPr>
              <a:t>서재형</a:t>
            </a:r>
            <a:r>
              <a:rPr lang="ko" b="1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rPr>
              <a:t>(FE)</a:t>
            </a:r>
            <a:endParaRPr sz="10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3273395" y="2980830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Gothic" panose="020B0600000101010101" charset="-127"/>
                <a:ea typeface="Nanum Gothic" panose="020B0600000101010101" charset="-127"/>
              </a:rPr>
              <a:t>배한용</a:t>
            </a:r>
            <a:r>
              <a:rPr lang="ko" b="1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rPr>
              <a:t>(FE)</a:t>
            </a:r>
            <a:endParaRPr sz="10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4755720" y="2980830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Gothic" panose="020B0600000101010101" charset="-127"/>
                <a:ea typeface="Nanum Gothic" panose="020B0600000101010101" charset="-127"/>
              </a:rPr>
              <a:t>정봉진</a:t>
            </a:r>
            <a:r>
              <a:rPr lang="ko" b="1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rPr>
              <a:t>(FE)</a:t>
            </a:r>
            <a:endParaRPr sz="10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6153970" y="2980830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Gothic" panose="020B0600000101010101" charset="-127"/>
                <a:ea typeface="Nanum Gothic" panose="020B0600000101010101" charset="-127"/>
              </a:rPr>
              <a:t>배시현</a:t>
            </a:r>
            <a:r>
              <a:rPr lang="ko" b="1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rPr>
              <a:t>(</a:t>
            </a:r>
            <a:r>
              <a:rPr lang="ko" b="1" dirty="0">
                <a:latin typeface="Nanum Gothic" panose="020B0600000101010101" charset="-127"/>
                <a:ea typeface="Nanum Gothic" panose="020B0600000101010101" charset="-127"/>
              </a:rPr>
              <a:t>B</a:t>
            </a:r>
            <a:r>
              <a:rPr lang="ko" b="1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rPr>
              <a:t>E)</a:t>
            </a:r>
            <a:endParaRPr sz="10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7518370" y="2980830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Gothic" panose="020B0600000101010101" charset="-127"/>
                <a:ea typeface="Nanum Gothic" panose="020B0600000101010101" charset="-127"/>
              </a:rPr>
              <a:t>편예린</a:t>
            </a:r>
            <a:r>
              <a:rPr lang="ko" b="1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rPr>
              <a:t>(</a:t>
            </a:r>
            <a:r>
              <a:rPr lang="ko" b="1" dirty="0">
                <a:latin typeface="Nanum Gothic" panose="020B0600000101010101" charset="-127"/>
                <a:ea typeface="Nanum Gothic" panose="020B0600000101010101" charset="-127"/>
              </a:rPr>
              <a:t>B</a:t>
            </a:r>
            <a:r>
              <a:rPr lang="ko" b="1" dirty="0">
                <a:solidFill>
                  <a:srgbClr val="000000"/>
                </a:solidFill>
                <a:latin typeface="Nanum Gothic" panose="020B0600000101010101" charset="-127"/>
                <a:ea typeface="Nanum Gothic" panose="020B0600000101010101" charset="-127"/>
              </a:rPr>
              <a:t>E)</a:t>
            </a:r>
            <a:endParaRPr sz="10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생활 통역권 확대 서비스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</a:rPr>
              <a:t>손말</a:t>
            </a:r>
            <a:endParaRPr dirty="0">
              <a:solidFill>
                <a:srgbClr val="20B89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>
                <a:solidFill>
                  <a:schemeClr val="lt1"/>
                </a:solidFill>
              </a:rPr>
              <a:t>Q &amp; A</a:t>
            </a:r>
            <a:endParaRPr sz="6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898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577900" y="2712400"/>
            <a:ext cx="39882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기획 배경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0375" y="91275"/>
            <a:ext cx="548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손말</a:t>
            </a:r>
            <a:r>
              <a:rPr lang="ko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청각 장애인을 위한 일상 소통 보조 어플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3216750" y="567550"/>
            <a:ext cx="27105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0">
                <a:solidFill>
                  <a:schemeClr val="lt1"/>
                </a:solidFill>
              </a:rPr>
              <a:t>02</a:t>
            </a:r>
            <a:endParaRPr sz="15000">
              <a:solidFill>
                <a:schemeClr val="lt1"/>
              </a:solidFill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130600" y="369700"/>
            <a:ext cx="880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3"/>
          <p:cNvCxnSpPr>
            <a:endCxn id="90" idx="1"/>
          </p:cNvCxnSpPr>
          <p:nvPr/>
        </p:nvCxnSpPr>
        <p:spPr>
          <a:xfrm rot="10800000" flipH="1">
            <a:off x="130675" y="4867200"/>
            <a:ext cx="8500800" cy="34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3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 3p</a:t>
            </a:r>
            <a:endParaRPr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청각 장애인의 소통 방법</a:t>
            </a:r>
            <a:endParaRPr sz="1350"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수어, 필담, 구화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1223100" y="2067900"/>
            <a:ext cx="6697800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2000">
                <a:solidFill>
                  <a:srgbClr val="202020"/>
                </a:solidFill>
                <a:highlight>
                  <a:srgbClr val="FFFFFF"/>
                </a:highlight>
              </a:rPr>
              <a:t>지금부터, 상황을 하나 드리겠습니다.</a:t>
            </a:r>
            <a:endParaRPr sz="200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ko" sz="2500">
                <a:solidFill>
                  <a:srgbClr val="202020"/>
                </a:solidFill>
                <a:highlight>
                  <a:srgbClr val="FFFFFF"/>
                </a:highlight>
              </a:rPr>
              <a:t>청각장애인의 입장</a:t>
            </a:r>
            <a:r>
              <a:rPr lang="ko" sz="2000">
                <a:solidFill>
                  <a:srgbClr val="202020"/>
                </a:solidFill>
                <a:highlight>
                  <a:srgbClr val="FFFFFF"/>
                </a:highlight>
              </a:rPr>
              <a:t>에서 생각해주세요.</a:t>
            </a:r>
            <a:endParaRPr sz="2000">
              <a:solidFill>
                <a:srgbClr val="202020"/>
              </a:solidFill>
              <a:highlight>
                <a:srgbClr val="FFFFFF"/>
              </a:highlight>
            </a:endParaRPr>
          </a:p>
        </p:txBody>
      </p:sp>
      <p:cxnSp>
        <p:nvCxnSpPr>
          <p:cNvPr id="98" name="Google Shape;98;p14"/>
          <p:cNvCxnSpPr/>
          <p:nvPr/>
        </p:nvCxnSpPr>
        <p:spPr>
          <a:xfrm>
            <a:off x="2279875" y="3075600"/>
            <a:ext cx="2520600" cy="5100"/>
          </a:xfrm>
          <a:prstGeom prst="straightConnector1">
            <a:avLst/>
          </a:prstGeom>
          <a:noFill/>
          <a:ln w="28575" cap="flat" cmpd="sng">
            <a:solidFill>
              <a:srgbClr val="20B89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4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4p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775650" y="4454900"/>
            <a:ext cx="75927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ko" sz="2000">
                <a:solidFill>
                  <a:srgbClr val="202020"/>
                </a:solidFill>
                <a:highlight>
                  <a:srgbClr val="FFFFFF"/>
                </a:highlight>
              </a:rPr>
              <a:t>카페에 도착한 당신, 아메리카노에 얼음을 적게 넣고 싶습니다.</a:t>
            </a:r>
            <a:endParaRPr sz="200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75" y="842812"/>
            <a:ext cx="5572061" cy="3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청각 장애인의 소통 방법</a:t>
            </a:r>
            <a:endParaRPr sz="1350"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수어, 필담, 구화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5p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75650" y="4454900"/>
            <a:ext cx="75927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ko" sz="2000">
                <a:solidFill>
                  <a:srgbClr val="202020"/>
                </a:solidFill>
                <a:highlight>
                  <a:srgbClr val="FFFFFF"/>
                </a:highlight>
              </a:rPr>
              <a:t>“아메리카노에 얼음 적게” 어떻게 주문하실건가요?</a:t>
            </a:r>
            <a:endParaRPr sz="200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338" y="1003050"/>
            <a:ext cx="5415325" cy="33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청각 장애인의 소통 방법</a:t>
            </a:r>
            <a:endParaRPr sz="1350"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수어, 필담, 구화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6p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2990550" y="2513250"/>
            <a:ext cx="44190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ko" sz="4000">
                <a:solidFill>
                  <a:srgbClr val="20B898"/>
                </a:solidFill>
              </a:rPr>
              <a:t>수어, 필담, 구화</a:t>
            </a:r>
            <a:endParaRPr sz="4000" b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2101650" y="2008350"/>
            <a:ext cx="61968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ko" sz="2000">
                <a:solidFill>
                  <a:srgbClr val="202020"/>
                </a:solidFill>
                <a:highlight>
                  <a:srgbClr val="FFFFFF"/>
                </a:highlight>
              </a:rPr>
              <a:t>청각 장애인이 소통하는 방법</a:t>
            </a:r>
            <a:endParaRPr sz="2000"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청각 장애인의 소통 방법</a:t>
            </a:r>
            <a:endParaRPr sz="1350"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수어, 필담, 구화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7p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311700" y="2022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청각 장애인의 비장애인과의 소통 방법</a:t>
            </a:r>
            <a:endParaRPr sz="135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122588" y="1440468"/>
            <a:ext cx="2934545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필담</a:t>
            </a:r>
            <a:r>
              <a:rPr lang="ko" sz="1500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" sz="1500" b="0" dirty="0">
                <a:latin typeface="Nanum Gothic" panose="020B0600000101010101" charset="-127"/>
                <a:ea typeface="Nanum Gothic" panose="020B0600000101010101" charset="-127"/>
              </a:rPr>
              <a:t>: </a:t>
            </a:r>
            <a:r>
              <a:rPr lang="ko" sz="1500" dirty="0">
                <a:latin typeface="Nanum Gothic" panose="020B0600000101010101" charset="-127"/>
                <a:ea typeface="Nanum Gothic" panose="020B0600000101010101" charset="-127"/>
              </a:rPr>
              <a:t>글을 써서</a:t>
            </a:r>
            <a:r>
              <a:rPr lang="ko" sz="1500" b="0" dirty="0">
                <a:latin typeface="Nanum Gothic" panose="020B0600000101010101" charset="-127"/>
                <a:ea typeface="Nanum Gothic" panose="020B0600000101010101" charset="-127"/>
              </a:rPr>
              <a:t> 서로 묻고 답함</a:t>
            </a:r>
            <a:endParaRPr sz="1500" b="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 idx="2"/>
          </p:nvPr>
        </p:nvSpPr>
        <p:spPr>
          <a:xfrm>
            <a:off x="311700" y="446450"/>
            <a:ext cx="3888000" cy="3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수어, 필담, 구화</a:t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588" y="2002775"/>
            <a:ext cx="2794800" cy="1859100"/>
          </a:xfrm>
          <a:prstGeom prst="roundRect">
            <a:avLst>
              <a:gd name="adj" fmla="val 16879"/>
            </a:avLst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6056800" y="1440468"/>
            <a:ext cx="3660364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ko" sz="1500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구화</a:t>
            </a:r>
            <a:r>
              <a:rPr lang="ko" sz="1500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" sz="1500" b="0" dirty="0">
                <a:latin typeface="Nanum Gothic" panose="020B0600000101010101" charset="-127"/>
                <a:ea typeface="Nanum Gothic" panose="020B0600000101010101" charset="-127"/>
              </a:rPr>
              <a:t>: </a:t>
            </a:r>
            <a:r>
              <a:rPr lang="ko" sz="1500" dirty="0">
                <a:solidFill>
                  <a:srgbClr val="202020"/>
                </a:solidFill>
                <a:highlight>
                  <a:srgbClr val="FFFFFF"/>
                </a:highlight>
                <a:latin typeface="Nanum Gothic" panose="020B0600000101010101" charset="-127"/>
                <a:ea typeface="Nanum Gothic" panose="020B0600000101010101" charset="-127"/>
              </a:rPr>
              <a:t>입술 모양</a:t>
            </a:r>
            <a:r>
              <a:rPr lang="ko" sz="1500" b="0" dirty="0">
                <a:solidFill>
                  <a:srgbClr val="202020"/>
                </a:solidFill>
                <a:highlight>
                  <a:srgbClr val="FFFFFF"/>
                </a:highlight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500" b="0" dirty="0" smtClean="0">
                <a:solidFill>
                  <a:srgbClr val="202020"/>
                </a:solidFill>
                <a:highlight>
                  <a:srgbClr val="FFFFFF"/>
                </a:highlight>
                <a:latin typeface="Nanum Gothic" panose="020B0600000101010101" charset="-127"/>
                <a:ea typeface="Nanum Gothic" panose="020B0600000101010101" charset="-127"/>
              </a:rPr>
              <a:t>으로</a:t>
            </a:r>
            <a:r>
              <a:rPr lang="ko" sz="1500" b="0" dirty="0" smtClean="0">
                <a:solidFill>
                  <a:srgbClr val="202020"/>
                </a:solidFill>
                <a:highlight>
                  <a:srgbClr val="FFFFFF"/>
                </a:highlight>
                <a:latin typeface="Nanum Gothic" panose="020B0600000101010101" charset="-127"/>
                <a:ea typeface="Nanum Gothic" panose="020B0600000101010101" charset="-127"/>
              </a:rPr>
              <a:t> 뜻을 </a:t>
            </a:r>
            <a:r>
              <a:rPr lang="ko" sz="1500" b="0" dirty="0">
                <a:solidFill>
                  <a:srgbClr val="202020"/>
                </a:solidFill>
                <a:highlight>
                  <a:srgbClr val="FFFFFF"/>
                </a:highlight>
                <a:latin typeface="Nanum Gothic" panose="020B0600000101010101" charset="-127"/>
                <a:ea typeface="Nanum Gothic" panose="020B0600000101010101" charset="-127"/>
              </a:rPr>
              <a:t>알아들음</a:t>
            </a:r>
            <a:endParaRPr sz="1500" b="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6800" y="2001125"/>
            <a:ext cx="2794800" cy="186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123745" y="1458941"/>
            <a:ext cx="3093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500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수어</a:t>
            </a:r>
            <a:r>
              <a:rPr lang="ko" sz="1500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" sz="1500" b="0" dirty="0">
                <a:latin typeface="Nanum Gothic" panose="020B0600000101010101" charset="-127"/>
                <a:ea typeface="Nanum Gothic" panose="020B0600000101010101" charset="-127"/>
              </a:rPr>
              <a:t>: </a:t>
            </a:r>
            <a:r>
              <a:rPr lang="ko" sz="1500" b="0" dirty="0">
                <a:solidFill>
                  <a:srgbClr val="202020"/>
                </a:solidFill>
                <a:highlight>
                  <a:schemeClr val="lt1"/>
                </a:highlight>
                <a:latin typeface="Nanum Gothic" panose="020B0600000101010101" charset="-127"/>
                <a:ea typeface="Nanum Gothic" panose="020B0600000101010101" charset="-127"/>
              </a:rPr>
              <a:t>몸짓이나</a:t>
            </a:r>
            <a:r>
              <a:rPr lang="ko" sz="1500" dirty="0">
                <a:solidFill>
                  <a:srgbClr val="202020"/>
                </a:solidFill>
                <a:highlight>
                  <a:schemeClr val="lt1"/>
                </a:highlight>
                <a:latin typeface="Nanum Gothic" panose="020B0600000101010101" charset="-127"/>
                <a:ea typeface="Nanum Gothic" panose="020B0600000101010101" charset="-127"/>
              </a:rPr>
              <a:t> 손짓으로</a:t>
            </a:r>
            <a:r>
              <a:rPr lang="ko" sz="1500" b="0" dirty="0">
                <a:solidFill>
                  <a:srgbClr val="202020"/>
                </a:solidFill>
                <a:highlight>
                  <a:schemeClr val="lt1"/>
                </a:highlight>
                <a:latin typeface="Nanum Gothic" panose="020B0600000101010101" charset="-127"/>
                <a:ea typeface="Nanum Gothic" panose="020B0600000101010101" charset="-127"/>
              </a:rPr>
              <a:t> 뜻을 표현</a:t>
            </a:r>
            <a:endParaRPr sz="1500" b="0" dirty="0">
              <a:latin typeface="Nanum Gothic" panose="020B0600000101010101" charset="-127"/>
              <a:ea typeface="Nanum Gothic" panose="020B0600000101010101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50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5">
            <a:alphaModFix/>
          </a:blip>
          <a:srcRect t="12519" b="14140"/>
          <a:stretch/>
        </p:blipFill>
        <p:spPr>
          <a:xfrm>
            <a:off x="188400" y="1957850"/>
            <a:ext cx="2794800" cy="194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8631475" y="4667100"/>
            <a:ext cx="5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0B898"/>
                </a:solidFill>
                <a:latin typeface="Nanum Gothic" panose="020B0600000101010101" charset="-127"/>
                <a:ea typeface="Nanum Gothic" panose="020B0600000101010101" charset="-127"/>
              </a:rPr>
              <a:t>  8p</a:t>
            </a:r>
            <a:endParaRPr dirty="0">
              <a:solidFill>
                <a:srgbClr val="20B898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1911</Words>
  <Application>Microsoft Office PowerPoint</Application>
  <PresentationFormat>화면 슬라이드 쇼(16:9)</PresentationFormat>
  <Paragraphs>356</Paragraphs>
  <Slides>38</Slides>
  <Notes>38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Nanum Gothic</vt:lpstr>
      <vt:lpstr>맑은 고딕</vt:lpstr>
      <vt:lpstr>NanumGothic ExtraBold</vt:lpstr>
      <vt:lpstr>Arial</vt:lpstr>
      <vt:lpstr>Open Sans</vt:lpstr>
      <vt:lpstr>Economica</vt:lpstr>
      <vt:lpstr>맑은 고딕</vt:lpstr>
      <vt:lpstr>Luxe</vt:lpstr>
      <vt:lpstr>청각 장애인을 위한  일상 소통 보조 어플</vt:lpstr>
      <vt:lpstr>Contents</vt:lpstr>
      <vt:lpstr>UCC</vt:lpstr>
      <vt:lpstr>기획 배경</vt:lpstr>
      <vt:lpstr>청각 장애인의 소통 방법</vt:lpstr>
      <vt:lpstr>청각 장애인의 소통 방법</vt:lpstr>
      <vt:lpstr>청각 장애인의 소통 방법</vt:lpstr>
      <vt:lpstr>청각 장애인의 소통 방법</vt:lpstr>
      <vt:lpstr>청각 장애인의 비장애인과의 소통 방법</vt:lpstr>
      <vt:lpstr>손말 어플의 필요성</vt:lpstr>
      <vt:lpstr>손말 어플의 필요성</vt:lpstr>
      <vt:lpstr>손말 어플의 필요성</vt:lpstr>
      <vt:lpstr>청각 장애인의 비장애인과의 소통 방법</vt:lpstr>
      <vt:lpstr>필담, 구화의 문제점</vt:lpstr>
      <vt:lpstr>필담, 구화의 문제 사례</vt:lpstr>
      <vt:lpstr>필담, 구화의 문제 사례</vt:lpstr>
      <vt:lpstr>필담, 구화의 문제 사례</vt:lpstr>
      <vt:lpstr>필담, 구화의 문제 사례</vt:lpstr>
      <vt:lpstr>손말 어플의 필요성</vt:lpstr>
      <vt:lpstr>손말 어플의 필요성</vt:lpstr>
      <vt:lpstr>프로젝트 개요</vt:lpstr>
      <vt:lpstr>주요기능 소개</vt:lpstr>
      <vt:lpstr>매크로 기능</vt:lpstr>
      <vt:lpstr>텍스트 음성 번역 기능</vt:lpstr>
      <vt:lpstr>수어 음성 번역 기능</vt:lpstr>
      <vt:lpstr>통화 번역 기능</vt:lpstr>
      <vt:lpstr>시연</vt:lpstr>
      <vt:lpstr>기술 소개</vt:lpstr>
      <vt:lpstr>기술 설명</vt:lpstr>
      <vt:lpstr>기술 설명</vt:lpstr>
      <vt:lpstr>기술 설명</vt:lpstr>
      <vt:lpstr>프로젝트 구성도</vt:lpstr>
      <vt:lpstr>기술 스택</vt:lpstr>
      <vt:lpstr>배포 진행 과정</vt:lpstr>
      <vt:lpstr>배포 현황</vt:lpstr>
      <vt:lpstr>팀 소개</vt:lpstr>
      <vt:lpstr>생활 통역권 확대 서비스 손말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청각 장애인을 위한  일상 소통 보조 어플</dc:title>
  <cp:lastModifiedBy>IdealML</cp:lastModifiedBy>
  <cp:revision>4</cp:revision>
  <dcterms:modified xsi:type="dcterms:W3CDTF">2022-10-06T20:27:22Z</dcterms:modified>
</cp:coreProperties>
</file>